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315" r:id="rId2"/>
    <p:sldId id="277" r:id="rId3"/>
    <p:sldId id="356" r:id="rId4"/>
    <p:sldId id="260" r:id="rId5"/>
    <p:sldId id="259" r:id="rId6"/>
    <p:sldId id="359" r:id="rId7"/>
    <p:sldId id="542" r:id="rId8"/>
    <p:sldId id="543" r:id="rId9"/>
    <p:sldId id="544" r:id="rId10"/>
    <p:sldId id="545" r:id="rId11"/>
    <p:sldId id="306" r:id="rId12"/>
    <p:sldId id="357" r:id="rId13"/>
    <p:sldId id="358" r:id="rId14"/>
    <p:sldId id="318" r:id="rId15"/>
    <p:sldId id="279" r:id="rId16"/>
    <p:sldId id="534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18" r:id="rId29"/>
    <p:sldId id="517" r:id="rId30"/>
    <p:sldId id="531" r:id="rId31"/>
    <p:sldId id="535" r:id="rId32"/>
    <p:sldId id="349" r:id="rId33"/>
    <p:sldId id="256" r:id="rId34"/>
    <p:sldId id="257" r:id="rId35"/>
    <p:sldId id="258" r:id="rId36"/>
    <p:sldId id="537" r:id="rId37"/>
    <p:sldId id="538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6" r:id="rId53"/>
    <p:sldId id="539" r:id="rId54"/>
    <p:sldId id="278" r:id="rId55"/>
    <p:sldId id="540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299" r:id="rId76"/>
    <p:sldId id="301" r:id="rId77"/>
    <p:sldId id="302" r:id="rId78"/>
    <p:sldId id="303" r:id="rId79"/>
    <p:sldId id="304" r:id="rId80"/>
    <p:sldId id="305" r:id="rId81"/>
    <p:sldId id="541" r:id="rId82"/>
    <p:sldId id="307" r:id="rId83"/>
    <p:sldId id="309" r:id="rId84"/>
    <p:sldId id="310" r:id="rId85"/>
    <p:sldId id="311" r:id="rId86"/>
    <p:sldId id="312" r:id="rId87"/>
    <p:sldId id="313" r:id="rId88"/>
  </p:sldIdLst>
  <p:sldSz cx="12192000" cy="6858000"/>
  <p:notesSz cx="7102475" cy="10231438"/>
  <p:custDataLst>
    <p:tags r:id="rId9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zdrav-pc" initials="r" lastIdx="0" clrIdx="0">
    <p:extLst>
      <p:ext uri="{19B8F6BF-5375-455C-9EA6-DF929625EA0E}">
        <p15:presenceInfo xmlns:p15="http://schemas.microsoft.com/office/powerpoint/2012/main" userId="roszdrav-pc" providerId="None"/>
      </p:ext>
    </p:extLst>
  </p:cmAuthor>
  <p:cmAuthor id="2" name="Тихонов" initials="Т" lastIdx="1" clrIdx="1">
    <p:extLst>
      <p:ext uri="{19B8F6BF-5375-455C-9EA6-DF929625EA0E}">
        <p15:presenceInfo xmlns:p15="http://schemas.microsoft.com/office/powerpoint/2012/main" userId="Тихо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DEA"/>
    <a:srgbClr val="ECCADC"/>
    <a:srgbClr val="FFCCFF"/>
    <a:srgbClr val="E6D5F3"/>
    <a:srgbClr val="FFE1FF"/>
    <a:srgbClr val="FEF7E8"/>
    <a:srgbClr val="FF9999"/>
    <a:srgbClr val="F87C7C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3" autoAdjust="0"/>
    <p:restoredTop sz="94291" autoAdjust="0"/>
  </p:normalViewPr>
  <p:slideViewPr>
    <p:cSldViewPr>
      <p:cViewPr varScale="1">
        <p:scale>
          <a:sx n="71" d="100"/>
          <a:sy n="71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gs" Target="tags/tag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15T11:45:47.07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35AD1-39D1-4666-B999-8D8F7B1A44D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8A4D401-02E0-4B10-B69E-B494FC2D95A1}" type="pres">
      <dgm:prSet presAssocID="{47C35AD1-39D1-4666-B999-8D8F7B1A44D0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23D4FD9-8AE1-43D2-B913-83C8630DC3B2}" type="presOf" srcId="{47C35AD1-39D1-4666-B999-8D8F7B1A44D0}" destId="{18A4D401-02E0-4B10-B69E-B494FC2D95A1}" srcOrd="0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CE33EA-28E0-4A81-BA3D-9A6DFE0EFA45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90C99-BC5A-4986-BF22-D7119031C1E8}">
      <dgm:prSet custT="1"/>
      <dgm:spPr>
        <a:solidFill>
          <a:srgbClr val="FFCCCC"/>
        </a:solidFill>
      </dgm:spPr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«Государственный реестр медицинских изделий и организаций (индивидуальных предпринимателей), осуществляющих производство и изготовление медицинских изделий»</a:t>
          </a:r>
        </a:p>
      </dgm:t>
    </dgm:pt>
    <dgm:pt modelId="{6E9AB30E-4C00-4893-803B-BF03A7E405A2}" type="parTrans" cxnId="{85ED8F9F-5D8A-4122-8EA9-B4F4849D1E78}">
      <dgm:prSet/>
      <dgm:spPr/>
      <dgm:t>
        <a:bodyPr/>
        <a:lstStyle/>
        <a:p>
          <a:endParaRPr lang="ru-RU"/>
        </a:p>
      </dgm:t>
    </dgm:pt>
    <dgm:pt modelId="{56C5C313-30F9-4C33-955E-A5F70FFF04B0}" type="sibTrans" cxnId="{85ED8F9F-5D8A-4122-8EA9-B4F4849D1E78}">
      <dgm:prSet/>
      <dgm:spPr/>
      <dgm:t>
        <a:bodyPr/>
        <a:lstStyle/>
        <a:p>
          <a:endParaRPr lang="ru-RU"/>
        </a:p>
      </dgm:t>
    </dgm:pt>
    <dgm:pt modelId="{3E6A01A1-5C35-4856-B44B-1D3DA70058DE}" type="pres">
      <dgm:prSet presAssocID="{99CE33EA-28E0-4A81-BA3D-9A6DFE0EFA45}" presName="linear" presStyleCnt="0">
        <dgm:presLayoutVars>
          <dgm:animLvl val="lvl"/>
          <dgm:resizeHandles val="exact"/>
        </dgm:presLayoutVars>
      </dgm:prSet>
      <dgm:spPr/>
    </dgm:pt>
    <dgm:pt modelId="{61182137-63B7-4F7C-B9F7-9BDE7290B966}" type="pres">
      <dgm:prSet presAssocID="{8B290C99-BC5A-4986-BF22-D7119031C1E8}" presName="parentText" presStyleLbl="node1" presStyleIdx="0" presStyleCnt="1" custScaleY="825284" custLinFactNeighborY="-88079">
        <dgm:presLayoutVars>
          <dgm:chMax val="0"/>
          <dgm:bulletEnabled val="1"/>
        </dgm:presLayoutVars>
      </dgm:prSet>
      <dgm:spPr/>
    </dgm:pt>
  </dgm:ptLst>
  <dgm:cxnLst>
    <dgm:cxn modelId="{9EA13509-A79D-4311-95E3-5412D2D90CEF}" type="presOf" srcId="{8B290C99-BC5A-4986-BF22-D7119031C1E8}" destId="{61182137-63B7-4F7C-B9F7-9BDE7290B966}" srcOrd="0" destOrd="0" presId="urn:microsoft.com/office/officeart/2005/8/layout/vList2"/>
    <dgm:cxn modelId="{AFBF530F-DB5F-42E1-B9EA-55AD25C0E232}" type="presOf" srcId="{99CE33EA-28E0-4A81-BA3D-9A6DFE0EFA45}" destId="{3E6A01A1-5C35-4856-B44B-1D3DA70058DE}" srcOrd="0" destOrd="0" presId="urn:microsoft.com/office/officeart/2005/8/layout/vList2"/>
    <dgm:cxn modelId="{85ED8F9F-5D8A-4122-8EA9-B4F4849D1E78}" srcId="{99CE33EA-28E0-4A81-BA3D-9A6DFE0EFA45}" destId="{8B290C99-BC5A-4986-BF22-D7119031C1E8}" srcOrd="0" destOrd="0" parTransId="{6E9AB30E-4C00-4893-803B-BF03A7E405A2}" sibTransId="{56C5C313-30F9-4C33-955E-A5F70FFF04B0}"/>
    <dgm:cxn modelId="{13EFEDA1-6EBA-4C9A-B7C7-66058C552055}" type="presParOf" srcId="{3E6A01A1-5C35-4856-B44B-1D3DA70058DE}" destId="{61182137-63B7-4F7C-B9F7-9BDE7290B9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7BAFE9-7E59-4EEB-98B8-FA9854B3C224}" type="doc">
      <dgm:prSet loTypeId="urn:microsoft.com/office/officeart/2005/8/layout/vList2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9172B-DC44-4DE7-9A37-44D614AE7280}">
      <dgm:prSet custT="1"/>
      <dgm:spPr>
        <a:xfrm>
          <a:off x="0" y="0"/>
          <a:ext cx="3672408" cy="3221432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44000" r="-4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l">
            <a:buNone/>
          </a:pP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buNone/>
          </a:pP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9710AC3-506F-488F-AF52-17904CC1342A}" type="parTrans" cxnId="{266C63C8-3EB2-4CB4-9C09-8391BBBDEC80}">
      <dgm:prSet/>
      <dgm:spPr/>
      <dgm:t>
        <a:bodyPr/>
        <a:lstStyle/>
        <a:p>
          <a:endParaRPr lang="ru-RU"/>
        </a:p>
      </dgm:t>
    </dgm:pt>
    <dgm:pt modelId="{F2C9B360-3C08-4DCC-8C7D-F8E956601552}" type="sibTrans" cxnId="{266C63C8-3EB2-4CB4-9C09-8391BBBDEC80}">
      <dgm:prSet/>
      <dgm:spPr/>
      <dgm:t>
        <a:bodyPr/>
        <a:lstStyle/>
        <a:p>
          <a:endParaRPr lang="ru-RU"/>
        </a:p>
      </dgm:t>
    </dgm:pt>
    <dgm:pt modelId="{693BD3EC-1696-4A54-A38F-8D295EE3E778}" type="pres">
      <dgm:prSet presAssocID="{747BAFE9-7E59-4EEB-98B8-FA9854B3C224}" presName="linear" presStyleCnt="0">
        <dgm:presLayoutVars>
          <dgm:animLvl val="lvl"/>
          <dgm:resizeHandles val="exact"/>
        </dgm:presLayoutVars>
      </dgm:prSet>
      <dgm:spPr/>
    </dgm:pt>
    <dgm:pt modelId="{BDA7DA33-597E-458C-8DE5-81743C32E9A4}" type="pres">
      <dgm:prSet presAssocID="{E1B9172B-DC44-4DE7-9A37-44D614AE7280}" presName="parentText" presStyleLbl="node1" presStyleIdx="0" presStyleCnt="1" custScaleY="483518" custLinFactNeighborX="-3286" custLinFactNeighborY="7274">
        <dgm:presLayoutVars>
          <dgm:chMax val="0"/>
          <dgm:bulletEnabled val="1"/>
        </dgm:presLayoutVars>
      </dgm:prSet>
      <dgm:spPr/>
    </dgm:pt>
  </dgm:ptLst>
  <dgm:cxnLst>
    <dgm:cxn modelId="{266C63C8-3EB2-4CB4-9C09-8391BBBDEC80}" srcId="{747BAFE9-7E59-4EEB-98B8-FA9854B3C224}" destId="{E1B9172B-DC44-4DE7-9A37-44D614AE7280}" srcOrd="0" destOrd="0" parTransId="{B9710AC3-506F-488F-AF52-17904CC1342A}" sibTransId="{F2C9B360-3C08-4DCC-8C7D-F8E956601552}"/>
    <dgm:cxn modelId="{A08813ED-5D81-4FD6-A073-9A3B572BA0A4}" type="presOf" srcId="{747BAFE9-7E59-4EEB-98B8-FA9854B3C224}" destId="{693BD3EC-1696-4A54-A38F-8D295EE3E778}" srcOrd="0" destOrd="0" presId="urn:microsoft.com/office/officeart/2005/8/layout/vList2"/>
    <dgm:cxn modelId="{6C75FAEF-700C-41B7-AC4F-8A9BE5518961}" type="presOf" srcId="{E1B9172B-DC44-4DE7-9A37-44D614AE7280}" destId="{BDA7DA33-597E-458C-8DE5-81743C32E9A4}" srcOrd="0" destOrd="0" presId="urn:microsoft.com/office/officeart/2005/8/layout/vList2"/>
    <dgm:cxn modelId="{8E9C19CB-6717-4CEA-A0DE-C0E611FDA7F3}" type="presParOf" srcId="{693BD3EC-1696-4A54-A38F-8D295EE3E778}" destId="{BDA7DA33-597E-458C-8DE5-81743C32E9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11079-01DE-471D-B8E3-B24F32A7F5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5B8284DC-F3FD-48F9-AAE3-895F540EA654}">
      <dgm:prSet phldrT="[Текст]" custT="1"/>
      <dgm:spPr>
        <a:solidFill>
          <a:srgbClr val="B2B2B2">
            <a:alpha val="50000"/>
          </a:srgbClr>
        </a:solidFill>
        <a:ln w="38100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проверок</a:t>
          </a:r>
        </a:p>
      </dgm:t>
    </dgm:pt>
    <dgm:pt modelId="{EA8AA07A-DEF7-4288-B747-D109E888B040}" type="parTrans" cxnId="{3EE745FF-2322-4645-8CF8-E7B7E5233D90}">
      <dgm:prSet/>
      <dgm:spPr/>
      <dgm:t>
        <a:bodyPr/>
        <a:lstStyle/>
        <a:p>
          <a:endParaRPr lang="ru-RU"/>
        </a:p>
      </dgm:t>
    </dgm:pt>
    <dgm:pt modelId="{43E204BC-9EBF-4DC0-A4CB-126F036B6C97}" type="sibTrans" cxnId="{3EE745FF-2322-4645-8CF8-E7B7E5233D90}">
      <dgm:prSet/>
      <dgm:spPr/>
      <dgm:t>
        <a:bodyPr/>
        <a:lstStyle/>
        <a:p>
          <a:endParaRPr lang="ru-RU"/>
        </a:p>
      </dgm:t>
    </dgm:pt>
    <dgm:pt modelId="{8848D866-690B-45FD-88ED-EB737C6B9950}">
      <dgm:prSet phldrT="[Текст]" custT="1"/>
      <dgm:spPr>
        <a:solidFill>
          <a:srgbClr val="FFCCFF">
            <a:alpha val="50000"/>
          </a:srgbClr>
        </a:solidFill>
        <a:ln w="38100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 внеплановых проверок</a:t>
          </a:r>
        </a:p>
      </dgm:t>
    </dgm:pt>
    <dgm:pt modelId="{3BAA177A-1D3E-4F50-A402-504F214D26E5}" type="parTrans" cxnId="{BEC63E26-32A2-4CF9-9E0B-AE002D036154}">
      <dgm:prSet/>
      <dgm:spPr/>
      <dgm:t>
        <a:bodyPr/>
        <a:lstStyle/>
        <a:p>
          <a:endParaRPr lang="ru-RU"/>
        </a:p>
      </dgm:t>
    </dgm:pt>
    <dgm:pt modelId="{5384930A-D97D-4096-9BBC-A67EA7FA8621}" type="sibTrans" cxnId="{BEC63E26-32A2-4CF9-9E0B-AE002D036154}">
      <dgm:prSet/>
      <dgm:spPr/>
      <dgm:t>
        <a:bodyPr/>
        <a:lstStyle/>
        <a:p>
          <a:endParaRPr lang="ru-RU"/>
        </a:p>
      </dgm:t>
    </dgm:pt>
    <dgm:pt modelId="{F6239A5C-8B3E-408A-8F67-06FF7B23A91C}">
      <dgm:prSet phldrT="[Текст]" custT="1"/>
      <dgm:spPr>
        <a:solidFill>
          <a:srgbClr val="FFCCFF"/>
        </a:solidFill>
        <a:ln w="38100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gm:spPr>
      <dgm:t>
        <a:bodyPr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плановых проверок</a:t>
          </a:r>
        </a:p>
      </dgm:t>
    </dgm:pt>
    <dgm:pt modelId="{D5889E8A-46B3-4E5E-A047-B81DB526940F}" type="parTrans" cxnId="{87C132AB-7E3E-43F7-B8CF-0DD32D92C9A4}">
      <dgm:prSet/>
      <dgm:spPr/>
      <dgm:t>
        <a:bodyPr/>
        <a:lstStyle/>
        <a:p>
          <a:endParaRPr lang="ru-RU"/>
        </a:p>
      </dgm:t>
    </dgm:pt>
    <dgm:pt modelId="{73EF9C2F-74C2-4984-882F-069AFB205BFF}" type="sibTrans" cxnId="{87C132AB-7E3E-43F7-B8CF-0DD32D92C9A4}">
      <dgm:prSet/>
      <dgm:spPr/>
      <dgm:t>
        <a:bodyPr/>
        <a:lstStyle/>
        <a:p>
          <a:endParaRPr lang="ru-RU"/>
        </a:p>
      </dgm:t>
    </dgm:pt>
    <dgm:pt modelId="{78D7B5FE-ECC7-4948-B63A-290C4A8888B9}" type="pres">
      <dgm:prSet presAssocID="{F7511079-01DE-471D-B8E3-B24F32A7F53D}" presName="compositeShape" presStyleCnt="0">
        <dgm:presLayoutVars>
          <dgm:chMax val="7"/>
          <dgm:dir/>
          <dgm:resizeHandles val="exact"/>
        </dgm:presLayoutVars>
      </dgm:prSet>
      <dgm:spPr/>
    </dgm:pt>
    <dgm:pt modelId="{87D11D04-7BEA-4B20-BD05-C42C0C07ED3A}" type="pres">
      <dgm:prSet presAssocID="{5B8284DC-F3FD-48F9-AAE3-895F540EA654}" presName="circ1" presStyleLbl="vennNode1" presStyleIdx="0" presStyleCnt="3" custScaleX="182492" custLinFactNeighborX="2970" custLinFactNeighborY="8559"/>
      <dgm:spPr/>
    </dgm:pt>
    <dgm:pt modelId="{9149091F-FB67-4395-A58D-967D8C9E7939}" type="pres">
      <dgm:prSet presAssocID="{5B8284DC-F3FD-48F9-AAE3-895F540EA6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89D0C4-FCCB-4300-A9FA-F511394A3ED0}" type="pres">
      <dgm:prSet presAssocID="{8848D866-690B-45FD-88ED-EB737C6B9950}" presName="circ2" presStyleLbl="vennNode1" presStyleIdx="1" presStyleCnt="3" custScaleX="204929" custLinFactX="20489" custLinFactNeighborX="100000" custLinFactNeighborY="-56100"/>
      <dgm:spPr/>
    </dgm:pt>
    <dgm:pt modelId="{B7E3BD2F-F681-42D7-9C5A-F99DEEFC6B44}" type="pres">
      <dgm:prSet presAssocID="{8848D866-690B-45FD-88ED-EB737C6B99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87B0AE-B9C8-4DBC-A83D-172D34375E04}" type="pres">
      <dgm:prSet presAssocID="{F6239A5C-8B3E-408A-8F67-06FF7B23A91C}" presName="circ3" presStyleLbl="vennNode1" presStyleIdx="2" presStyleCnt="3" custScaleX="192778" custLinFactX="-14909" custLinFactNeighborX="-100000" custLinFactNeighborY="-56944"/>
      <dgm:spPr/>
    </dgm:pt>
    <dgm:pt modelId="{BD080B76-6BCF-42C7-A3D3-4DDA9D55FFA7}" type="pres">
      <dgm:prSet presAssocID="{F6239A5C-8B3E-408A-8F67-06FF7B23A9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EC63E26-32A2-4CF9-9E0B-AE002D036154}" srcId="{F7511079-01DE-471D-B8E3-B24F32A7F53D}" destId="{8848D866-690B-45FD-88ED-EB737C6B9950}" srcOrd="1" destOrd="0" parTransId="{3BAA177A-1D3E-4F50-A402-504F214D26E5}" sibTransId="{5384930A-D97D-4096-9BBC-A67EA7FA8621}"/>
    <dgm:cxn modelId="{94A8B135-64A4-4BE5-A255-884173CD0299}" type="presOf" srcId="{F6239A5C-8B3E-408A-8F67-06FF7B23A91C}" destId="{BD080B76-6BCF-42C7-A3D3-4DDA9D55FFA7}" srcOrd="1" destOrd="0" presId="urn:microsoft.com/office/officeart/2005/8/layout/venn1"/>
    <dgm:cxn modelId="{6CC4909A-6CF7-4478-BF08-293A4CB2708E}" type="presOf" srcId="{8848D866-690B-45FD-88ED-EB737C6B9950}" destId="{CA89D0C4-FCCB-4300-A9FA-F511394A3ED0}" srcOrd="0" destOrd="0" presId="urn:microsoft.com/office/officeart/2005/8/layout/venn1"/>
    <dgm:cxn modelId="{87C132AB-7E3E-43F7-B8CF-0DD32D92C9A4}" srcId="{F7511079-01DE-471D-B8E3-B24F32A7F53D}" destId="{F6239A5C-8B3E-408A-8F67-06FF7B23A91C}" srcOrd="2" destOrd="0" parTransId="{D5889E8A-46B3-4E5E-A047-B81DB526940F}" sibTransId="{73EF9C2F-74C2-4984-882F-069AFB205BFF}"/>
    <dgm:cxn modelId="{053284B3-229A-4C07-95CF-DA257B147BD7}" type="presOf" srcId="{F7511079-01DE-471D-B8E3-B24F32A7F53D}" destId="{78D7B5FE-ECC7-4948-B63A-290C4A8888B9}" srcOrd="0" destOrd="0" presId="urn:microsoft.com/office/officeart/2005/8/layout/venn1"/>
    <dgm:cxn modelId="{1155DAC2-E67B-4765-89ED-AFBB52EF77EA}" type="presOf" srcId="{8848D866-690B-45FD-88ED-EB737C6B9950}" destId="{B7E3BD2F-F681-42D7-9C5A-F99DEEFC6B44}" srcOrd="1" destOrd="0" presId="urn:microsoft.com/office/officeart/2005/8/layout/venn1"/>
    <dgm:cxn modelId="{032538D6-9458-4B1F-98C9-AEC5AAE84C35}" type="presOf" srcId="{5B8284DC-F3FD-48F9-AAE3-895F540EA654}" destId="{87D11D04-7BEA-4B20-BD05-C42C0C07ED3A}" srcOrd="0" destOrd="0" presId="urn:microsoft.com/office/officeart/2005/8/layout/venn1"/>
    <dgm:cxn modelId="{4BC007F5-7C39-40F4-9A52-8EDA99332786}" type="presOf" srcId="{5B8284DC-F3FD-48F9-AAE3-895F540EA654}" destId="{9149091F-FB67-4395-A58D-967D8C9E7939}" srcOrd="1" destOrd="0" presId="urn:microsoft.com/office/officeart/2005/8/layout/venn1"/>
    <dgm:cxn modelId="{1B6AD1F8-C6AC-4512-8A50-660687B90A67}" type="presOf" srcId="{F6239A5C-8B3E-408A-8F67-06FF7B23A91C}" destId="{3987B0AE-B9C8-4DBC-A83D-172D34375E04}" srcOrd="0" destOrd="0" presId="urn:microsoft.com/office/officeart/2005/8/layout/venn1"/>
    <dgm:cxn modelId="{3EE745FF-2322-4645-8CF8-E7B7E5233D90}" srcId="{F7511079-01DE-471D-B8E3-B24F32A7F53D}" destId="{5B8284DC-F3FD-48F9-AAE3-895F540EA654}" srcOrd="0" destOrd="0" parTransId="{EA8AA07A-DEF7-4288-B747-D109E888B040}" sibTransId="{43E204BC-9EBF-4DC0-A4CB-126F036B6C97}"/>
    <dgm:cxn modelId="{EED958FA-9EC0-4B4E-A5D3-0470C391CC6D}" type="presParOf" srcId="{78D7B5FE-ECC7-4948-B63A-290C4A8888B9}" destId="{87D11D04-7BEA-4B20-BD05-C42C0C07ED3A}" srcOrd="0" destOrd="0" presId="urn:microsoft.com/office/officeart/2005/8/layout/venn1"/>
    <dgm:cxn modelId="{DEA80F2E-51D5-435B-BA36-220FEA9CE3EC}" type="presParOf" srcId="{78D7B5FE-ECC7-4948-B63A-290C4A8888B9}" destId="{9149091F-FB67-4395-A58D-967D8C9E7939}" srcOrd="1" destOrd="0" presId="urn:microsoft.com/office/officeart/2005/8/layout/venn1"/>
    <dgm:cxn modelId="{404A27AE-0425-4967-8BFD-766A891EA85E}" type="presParOf" srcId="{78D7B5FE-ECC7-4948-B63A-290C4A8888B9}" destId="{CA89D0C4-FCCB-4300-A9FA-F511394A3ED0}" srcOrd="2" destOrd="0" presId="urn:microsoft.com/office/officeart/2005/8/layout/venn1"/>
    <dgm:cxn modelId="{BA11CBD9-F657-4CE2-90D2-B4E3B6A3754D}" type="presParOf" srcId="{78D7B5FE-ECC7-4948-B63A-290C4A8888B9}" destId="{B7E3BD2F-F681-42D7-9C5A-F99DEEFC6B44}" srcOrd="3" destOrd="0" presId="urn:microsoft.com/office/officeart/2005/8/layout/venn1"/>
    <dgm:cxn modelId="{08A34200-15C3-4CEE-B186-249A5C5943B6}" type="presParOf" srcId="{78D7B5FE-ECC7-4948-B63A-290C4A8888B9}" destId="{3987B0AE-B9C8-4DBC-A83D-172D34375E04}" srcOrd="4" destOrd="0" presId="urn:microsoft.com/office/officeart/2005/8/layout/venn1"/>
    <dgm:cxn modelId="{944888F1-2561-45A3-89AD-25189D193F47}" type="presParOf" srcId="{78D7B5FE-ECC7-4948-B63A-290C4A8888B9}" destId="{BD080B76-6BCF-42C7-A3D3-4DDA9D55FFA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C1D545-9FC3-4D54-B00B-A3F95F51AA1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38CF7-EF04-471C-B0A2-A1486E4ED6FB}">
      <dgm:prSet custT="1"/>
      <dgm:spPr>
        <a:solidFill>
          <a:srgbClr val="FFABCF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gm:spPr>
      <dgm:t>
        <a:bodyPr/>
        <a:lstStyle/>
        <a:p>
          <a:pPr algn="ctr"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проверок незначительно увеличилось с 17 проверок за 1 кв. 2018 года  до 21 проверки проведенных в течение 1 кв. 2019 года за счет проверок ПНД по поручению Правительства РФ.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C2467-58A1-4B7A-9D30-E944935C1673}" type="parTrans" cxnId="{E47E8C1B-26EB-452F-8A01-D4B4E2CB7E05}">
      <dgm:prSet/>
      <dgm:spPr/>
      <dgm:t>
        <a:bodyPr/>
        <a:lstStyle/>
        <a:p>
          <a:endParaRPr lang="ru-RU"/>
        </a:p>
      </dgm:t>
    </dgm:pt>
    <dgm:pt modelId="{41DA1193-974D-4E56-8932-F65745A45371}" type="sibTrans" cxnId="{E47E8C1B-26EB-452F-8A01-D4B4E2CB7E05}">
      <dgm:prSet/>
      <dgm:spPr/>
      <dgm:t>
        <a:bodyPr/>
        <a:lstStyle/>
        <a:p>
          <a:endParaRPr lang="ru-RU"/>
        </a:p>
      </dgm:t>
    </dgm:pt>
    <dgm:pt modelId="{A46ECDB5-4B88-4B65-A4E6-3AE9D9BE202C}" type="pres">
      <dgm:prSet presAssocID="{CEC1D545-9FC3-4D54-B00B-A3F95F51AA1C}" presName="linear" presStyleCnt="0">
        <dgm:presLayoutVars>
          <dgm:animLvl val="lvl"/>
          <dgm:resizeHandles val="exact"/>
        </dgm:presLayoutVars>
      </dgm:prSet>
      <dgm:spPr/>
    </dgm:pt>
    <dgm:pt modelId="{4D21954F-0A78-4F9C-869F-3A5572292D15}" type="pres">
      <dgm:prSet presAssocID="{2B838CF7-EF04-471C-B0A2-A1486E4ED6F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7E8C1B-26EB-452F-8A01-D4B4E2CB7E05}" srcId="{CEC1D545-9FC3-4D54-B00B-A3F95F51AA1C}" destId="{2B838CF7-EF04-471C-B0A2-A1486E4ED6FB}" srcOrd="0" destOrd="0" parTransId="{DBFC2467-58A1-4B7A-9D30-E944935C1673}" sibTransId="{41DA1193-974D-4E56-8932-F65745A45371}"/>
    <dgm:cxn modelId="{8D2F33C3-5FBB-41D4-B5E6-2FD0A3B0DD3B}" type="presOf" srcId="{2B838CF7-EF04-471C-B0A2-A1486E4ED6FB}" destId="{4D21954F-0A78-4F9C-869F-3A5572292D15}" srcOrd="0" destOrd="0" presId="urn:microsoft.com/office/officeart/2005/8/layout/vList2"/>
    <dgm:cxn modelId="{609DD5FC-A091-41E7-9272-AFB367FEC07A}" type="presOf" srcId="{CEC1D545-9FC3-4D54-B00B-A3F95F51AA1C}" destId="{A46ECDB5-4B88-4B65-A4E6-3AE9D9BE202C}" srcOrd="0" destOrd="0" presId="urn:microsoft.com/office/officeart/2005/8/layout/vList2"/>
    <dgm:cxn modelId="{2A3E0D3D-41B3-4239-A852-A5232DCAA228}" type="presParOf" srcId="{A46ECDB5-4B88-4B65-A4E6-3AE9D9BE202C}" destId="{4D21954F-0A78-4F9C-869F-3A5572292D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47ED9-A052-489E-923B-8A010AD23A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DEF7D1-DC69-44E1-8763-848D87E8BAD7}" type="pres">
      <dgm:prSet presAssocID="{6C147ED9-A052-489E-923B-8A010AD23A9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54F6E53-4A5B-4CBF-B064-F4FCC5FCCC2E}" type="presOf" srcId="{6C147ED9-A052-489E-923B-8A010AD23A92}" destId="{9CDEF7D1-DC69-44E1-8763-848D87E8B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329E1-7BD1-48B9-BCAA-EA823BC81949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1F4148-2626-4D3B-8093-E261FED24459}" type="pres">
      <dgm:prSet presAssocID="{2FA329E1-7BD1-48B9-BCAA-EA823BC81949}" presName="Name0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AF99578F-1CE5-411D-AFFD-A1DF8C944D31}" type="presOf" srcId="{2FA329E1-7BD1-48B9-BCAA-EA823BC81949}" destId="{361F4148-2626-4D3B-8093-E261FED24459}" srcOrd="0" destOrd="0" presId="urn:microsoft.com/office/officeart/2008/layout/AlternatingHexagons"/>
  </dgm:cxnLst>
  <dgm:bg>
    <a:gradFill flip="none" rotWithShape="1">
      <a:gsLst>
        <a:gs pos="6000">
          <a:srgbClr val="EDBDEA"/>
        </a:gs>
        <a:gs pos="14856">
          <a:srgbClr val="EDC1E5"/>
        </a:gs>
        <a:gs pos="33000">
          <a:srgbClr val="ECCADC"/>
        </a:gs>
        <a:gs pos="71598">
          <a:srgbClr val="ECC7DF"/>
        </a:gs>
        <a:gs pos="50000">
          <a:srgbClr val="ECC8DE"/>
        </a:gs>
        <a:gs pos="100000">
          <a:srgbClr val="7030A0"/>
        </a:gs>
      </a:gsLst>
      <a:lin ang="16200000" scaled="0"/>
      <a:tileRect/>
    </a:gra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A2DF6E-6215-4290-A7DE-A913EE7238D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42F1C-1EE0-4889-903A-9086AF069000}" type="pres">
      <dgm:prSet presAssocID="{98A2DF6E-6215-4290-A7DE-A913EE7238DD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820054B5-73F2-487B-A993-9D2CD8BB62A3}" type="presOf" srcId="{98A2DF6E-6215-4290-A7DE-A913EE7238DD}" destId="{7E942F1C-1EE0-4889-903A-9086AF069000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A2DF6E-6215-4290-A7DE-A913EE7238D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42F1C-1EE0-4889-903A-9086AF069000}" type="pres">
      <dgm:prSet presAssocID="{98A2DF6E-6215-4290-A7DE-A913EE7238DD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820054B5-73F2-487B-A993-9D2CD8BB62A3}" type="presOf" srcId="{98A2DF6E-6215-4290-A7DE-A913EE7238DD}" destId="{7E942F1C-1EE0-4889-903A-9086AF069000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E9168-0B34-49BA-94F4-02764670345E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E6E91-62D2-400A-87E9-E9CCFF4499E1}">
      <dgm:prSet custT="1"/>
      <dgm:spPr>
        <a:solidFill>
          <a:srgbClr val="FFCC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надлежащего контроля при приемке медикаментов; </a:t>
          </a:r>
        </a:p>
      </dgm:t>
    </dgm:pt>
    <dgm:pt modelId="{CA4B099A-9563-40A8-9F70-2A09272EC9E5}" type="parTrans" cxnId="{E5C9CE6A-3646-4CEE-A576-5A1E933FE6C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4D57E-09E7-4614-948A-3EA674A11AE4}" type="sibTrans" cxnId="{E5C9CE6A-3646-4CEE-A576-5A1E933FE6C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5565B-EC09-42BE-9267-560967E159DE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порядка выписки рецептов;</a:t>
          </a:r>
        </a:p>
      </dgm:t>
    </dgm:pt>
    <dgm:pt modelId="{2F6BA719-D5FB-4713-BF19-CCA4E0AFE28C}" type="parTrans" cxnId="{794BC3DB-A5BD-4641-97C8-331C0A27CC8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35163-A85C-4DAD-825F-8EB8AAD9B3C3}" type="sibTrans" cxnId="{794BC3DB-A5BD-4641-97C8-331C0A27CC8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2508D-092C-44E2-A8D6-57ECE72E412C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ведется регистрация параметров температуры воздуха в помещениях хранения лекарственных средств;</a:t>
          </a:r>
        </a:p>
      </dgm:t>
    </dgm:pt>
    <dgm:pt modelId="{8027584D-0D57-49FE-9895-764E14DE5E0C}" type="parTrans" cxnId="{73DC791E-883D-4E31-8ACB-1707C2D4A2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5FD0E-3590-45EC-AE48-2CC6E4B492C2}" type="sibTrans" cxnId="{73DC791E-883D-4E31-8ACB-1707C2D4A2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7E249-DE81-4B3E-ABFC-218F0857BA10}">
      <dgm:prSet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правил учета лекарственных препаратов, подлежащих предметно-количественному учету; </a:t>
          </a:r>
        </a:p>
      </dgm:t>
    </dgm:pt>
    <dgm:pt modelId="{C86DAFD1-6328-4FA7-A9E0-EDA6402BF34A}" type="parTrans" cxnId="{AB2143BD-3510-4432-9825-9B62482C790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2A709-7FA1-4005-92FF-11CD6462EA3B}" type="sibTrans" cxnId="{AB2143BD-3510-4432-9825-9B62482C790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5D92BF-FE57-4287-B890-0672FB2CF309}">
      <dgm:prSet custT="1"/>
      <dgm:spPr>
        <a:solidFill>
          <a:srgbClr val="FFCC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организована работа с письмами Росздравнадзора; </a:t>
          </a:r>
        </a:p>
      </dgm:t>
    </dgm:pt>
    <dgm:pt modelId="{084D9083-B6C6-42DE-83AA-32FA402FEB4F}" type="parTrans" cxnId="{6D794E42-D047-4A2A-B151-DDBBBCC1527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B0741-E7DE-46E8-B8E0-5997A74EAE41}" type="sibTrans" cxnId="{6D794E42-D047-4A2A-B151-DDBBBCC1527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F0628-48EF-4F57-B46A-F6CCDCDD1044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порядка эксплуатации медицинских изделий. </a:t>
          </a:r>
        </a:p>
      </dgm:t>
    </dgm:pt>
    <dgm:pt modelId="{D0BE5CDF-83D5-4E4C-89C1-E57365F36524}" type="parTrans" cxnId="{698A82BE-D787-4C46-B733-4D33323F3FD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B7139-C5BF-435D-8873-02418886C1FD}" type="sibTrans" cxnId="{698A82BE-D787-4C46-B733-4D33323F3FD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91F6A-D299-4B30-81E1-B12978B72990}">
      <dgm:prSet custT="1"/>
      <dgm:spPr>
        <a:solidFill>
          <a:srgbClr val="FFCCFF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условий хранения лекарственных препаратов;</a:t>
          </a:r>
        </a:p>
      </dgm:t>
    </dgm:pt>
    <dgm:pt modelId="{B3266DFA-9681-4928-8354-85A677EB668F}" type="sibTrans" cxnId="{36B416F1-9967-442C-B27C-8FD32D9F5B4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B26A1-9B1E-4348-8671-0D9C0BF3A9CF}" type="parTrans" cxnId="{36B416F1-9967-442C-B27C-8FD32D9F5B4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7C1AB-DABA-4570-A9D4-A7041A46DC48}" type="pres">
      <dgm:prSet presAssocID="{9B9E9168-0B34-49BA-94F4-02764670345E}" presName="linear" presStyleCnt="0">
        <dgm:presLayoutVars>
          <dgm:dir/>
          <dgm:resizeHandles val="exact"/>
        </dgm:presLayoutVars>
      </dgm:prSet>
      <dgm:spPr/>
    </dgm:pt>
    <dgm:pt modelId="{592FE37F-5199-4598-9437-A20B10BAE6EE}" type="pres">
      <dgm:prSet presAssocID="{A47E6E91-62D2-400A-87E9-E9CCFF4499E1}" presName="comp" presStyleCnt="0"/>
      <dgm:spPr/>
    </dgm:pt>
    <dgm:pt modelId="{31C5CFDC-4EEA-4C80-8B0D-3A3E46BE729B}" type="pres">
      <dgm:prSet presAssocID="{A47E6E91-62D2-400A-87E9-E9CCFF4499E1}" presName="box" presStyleLbl="node1" presStyleIdx="0" presStyleCnt="7" custScaleX="77985" custScaleY="101725" custLinFactNeighborX="8659" custLinFactNeighborY="8057"/>
      <dgm:spPr/>
    </dgm:pt>
    <dgm:pt modelId="{26B88662-508E-4CCC-AD95-70C911676B6E}" type="pres">
      <dgm:prSet presAssocID="{A47E6E91-62D2-400A-87E9-E9CCFF4499E1}" presName="img" presStyleLbl="fgImgPlace1" presStyleIdx="0" presStyleCnt="7" custScaleX="46797" custScaleY="106710" custLinFactNeighborX="66093" custLinFactNeighborY="8722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5AB8980D-2418-4771-B287-0C95D63A472F}" type="pres">
      <dgm:prSet presAssocID="{A47E6E91-62D2-400A-87E9-E9CCFF4499E1}" presName="text" presStyleLbl="node1" presStyleIdx="0" presStyleCnt="7">
        <dgm:presLayoutVars>
          <dgm:bulletEnabled val="1"/>
        </dgm:presLayoutVars>
      </dgm:prSet>
      <dgm:spPr/>
    </dgm:pt>
    <dgm:pt modelId="{FF611870-EF21-4E8E-B29A-DDBAF3E1ED6D}" type="pres">
      <dgm:prSet presAssocID="{9AA4D57E-09E7-4614-948A-3EA674A11AE4}" presName="spacer" presStyleCnt="0"/>
      <dgm:spPr/>
    </dgm:pt>
    <dgm:pt modelId="{DA8B3D6C-21D9-4E6C-916B-A4501FAE0A9B}" type="pres">
      <dgm:prSet presAssocID="{B035565B-EC09-42BE-9267-560967E159DE}" presName="comp" presStyleCnt="0"/>
      <dgm:spPr/>
    </dgm:pt>
    <dgm:pt modelId="{8B0A5ADF-03C8-43C7-900F-C8A778E2429E}" type="pres">
      <dgm:prSet presAssocID="{B035565B-EC09-42BE-9267-560967E159DE}" presName="box" presStyleLbl="node1" presStyleIdx="1" presStyleCnt="7" custScaleX="77942" custLinFactNeighborX="9533" custLinFactNeighborY="-3906"/>
      <dgm:spPr/>
    </dgm:pt>
    <dgm:pt modelId="{268F1F56-052F-4BC1-A25E-8513704DB6A8}" type="pres">
      <dgm:prSet presAssocID="{B035565B-EC09-42BE-9267-560967E159DE}" presName="img" presStyleLbl="fgImgPlace1" presStyleIdx="1" presStyleCnt="7" custScaleX="47033" custScaleY="118212" custLinFactNeighborX="65981" custLinFactNeighborY="-11771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08EAA4E-E786-4259-A650-6CE5C5780E4D}" type="pres">
      <dgm:prSet presAssocID="{B035565B-EC09-42BE-9267-560967E159DE}" presName="text" presStyleLbl="node1" presStyleIdx="1" presStyleCnt="7">
        <dgm:presLayoutVars>
          <dgm:bulletEnabled val="1"/>
        </dgm:presLayoutVars>
      </dgm:prSet>
      <dgm:spPr/>
    </dgm:pt>
    <dgm:pt modelId="{3111E549-D9BF-4416-82E7-FF4FCF572E2C}" type="pres">
      <dgm:prSet presAssocID="{24935163-A85C-4DAD-825F-8EB8AAD9B3C3}" presName="spacer" presStyleCnt="0"/>
      <dgm:spPr/>
    </dgm:pt>
    <dgm:pt modelId="{0232A344-E0C4-4D74-A02C-FF315440DA2D}" type="pres">
      <dgm:prSet presAssocID="{5E091F6A-D299-4B30-81E1-B12978B72990}" presName="comp" presStyleCnt="0"/>
      <dgm:spPr/>
    </dgm:pt>
    <dgm:pt modelId="{58AE2E00-5D54-44B4-AAE5-CC0540796940}" type="pres">
      <dgm:prSet presAssocID="{5E091F6A-D299-4B30-81E1-B12978B72990}" presName="box" presStyleLbl="node1" presStyleIdx="2" presStyleCnt="7" custScaleX="100000" custLinFactNeighborX="5569" custLinFactNeighborY="2906"/>
      <dgm:spPr/>
    </dgm:pt>
    <dgm:pt modelId="{26D7A154-0356-4AE3-9FA8-3F4DA80B8181}" type="pres">
      <dgm:prSet presAssocID="{5E091F6A-D299-4B30-81E1-B12978B72990}" presName="img" presStyleLbl="fgImgPlace1" presStyleIdx="2" presStyleCnt="7" custScaleX="45831" custScaleY="108928" custLinFactNeighborX="-30066" custLinFactNeighborY="4896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4C19466B-6138-4857-B154-5BE9686ACED9}" type="pres">
      <dgm:prSet presAssocID="{5E091F6A-D299-4B30-81E1-B12978B72990}" presName="text" presStyleLbl="node1" presStyleIdx="2" presStyleCnt="7">
        <dgm:presLayoutVars>
          <dgm:bulletEnabled val="1"/>
        </dgm:presLayoutVars>
      </dgm:prSet>
      <dgm:spPr/>
    </dgm:pt>
    <dgm:pt modelId="{BEDAF204-6DF4-4B0E-BD2D-EF0C76EF81DB}" type="pres">
      <dgm:prSet presAssocID="{B3266DFA-9681-4928-8354-85A677EB668F}" presName="spacer" presStyleCnt="0"/>
      <dgm:spPr/>
    </dgm:pt>
    <dgm:pt modelId="{DDC04E46-CD0B-4504-8215-7ED9D464CEE5}" type="pres">
      <dgm:prSet presAssocID="{90A2508D-092C-44E2-A8D6-57ECE72E412C}" presName="comp" presStyleCnt="0"/>
      <dgm:spPr/>
    </dgm:pt>
    <dgm:pt modelId="{E2709FB2-FD33-41DF-A92A-F83CF3892C41}" type="pres">
      <dgm:prSet presAssocID="{90A2508D-092C-44E2-A8D6-57ECE72E412C}" presName="box" presStyleLbl="node1" presStyleIdx="3" presStyleCnt="7" custScaleY="135651" custLinFactNeighborY="-6796"/>
      <dgm:spPr/>
    </dgm:pt>
    <dgm:pt modelId="{AD662989-6570-44E2-A449-2A5BFAF8C5E0}" type="pres">
      <dgm:prSet presAssocID="{90A2508D-092C-44E2-A8D6-57ECE72E412C}" presName="img" presStyleLbl="fgImgPlace1" presStyleIdx="3" presStyleCnt="7" custScaleX="43177" custScaleY="156497" custLinFactNeighborX="-35165" custLinFactNeighborY="-9670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4C59F357-852D-43F1-AC1B-AD0AC7152B61}" type="pres">
      <dgm:prSet presAssocID="{90A2508D-092C-44E2-A8D6-57ECE72E412C}" presName="text" presStyleLbl="node1" presStyleIdx="3" presStyleCnt="7">
        <dgm:presLayoutVars>
          <dgm:bulletEnabled val="1"/>
        </dgm:presLayoutVars>
      </dgm:prSet>
      <dgm:spPr/>
    </dgm:pt>
    <dgm:pt modelId="{2F8F1389-7DB5-4A38-B015-210C6AAC80E0}" type="pres">
      <dgm:prSet presAssocID="{4B75FD0E-3590-45EC-AE48-2CC6E4B492C2}" presName="spacer" presStyleCnt="0"/>
      <dgm:spPr/>
    </dgm:pt>
    <dgm:pt modelId="{27714482-7182-468E-9930-0146D714F978}" type="pres">
      <dgm:prSet presAssocID="{E157E249-DE81-4B3E-ABFC-218F0857BA10}" presName="comp" presStyleCnt="0"/>
      <dgm:spPr/>
    </dgm:pt>
    <dgm:pt modelId="{F75F920E-E5FD-4BB4-B5D8-2E41338D801F}" type="pres">
      <dgm:prSet presAssocID="{E157E249-DE81-4B3E-ABFC-218F0857BA10}" presName="box" presStyleLbl="node1" presStyleIdx="4" presStyleCnt="7" custScaleY="112172" custLinFactNeighborX="4237" custLinFactNeighborY="12783"/>
      <dgm:spPr/>
    </dgm:pt>
    <dgm:pt modelId="{FDE41A13-2D49-4CD6-AAC7-F731DB408E4E}" type="pres">
      <dgm:prSet presAssocID="{E157E249-DE81-4B3E-ABFC-218F0857BA10}" presName="img" presStyleLbl="fgImgPlace1" presStyleIdx="4" presStyleCnt="7" custScaleX="42034" custScaleY="124140" custLinFactNeighborX="-35165" custLinFactNeighborY="-259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846835F3-BD5F-474F-9741-23F824FB95AE}" type="pres">
      <dgm:prSet presAssocID="{E157E249-DE81-4B3E-ABFC-218F0857BA10}" presName="text" presStyleLbl="node1" presStyleIdx="4" presStyleCnt="7">
        <dgm:presLayoutVars>
          <dgm:bulletEnabled val="1"/>
        </dgm:presLayoutVars>
      </dgm:prSet>
      <dgm:spPr/>
    </dgm:pt>
    <dgm:pt modelId="{82F6359A-9A7B-4056-B720-7F4B14F13CC6}" type="pres">
      <dgm:prSet presAssocID="{4902A709-7FA1-4005-92FF-11CD6462EA3B}" presName="spacer" presStyleCnt="0"/>
      <dgm:spPr/>
    </dgm:pt>
    <dgm:pt modelId="{6DA7CD49-E3DA-4B99-B45B-5239BD29D9E1}" type="pres">
      <dgm:prSet presAssocID="{D25D92BF-FE57-4287-B890-0672FB2CF309}" presName="comp" presStyleCnt="0"/>
      <dgm:spPr/>
    </dgm:pt>
    <dgm:pt modelId="{49158397-F148-4E74-9793-D87A8B83CF5C}" type="pres">
      <dgm:prSet presAssocID="{D25D92BF-FE57-4287-B890-0672FB2CF309}" presName="box" presStyleLbl="node1" presStyleIdx="5" presStyleCnt="7"/>
      <dgm:spPr/>
    </dgm:pt>
    <dgm:pt modelId="{79AED87F-BF21-4DD0-AF33-838E8CE7548B}" type="pres">
      <dgm:prSet presAssocID="{D25D92BF-FE57-4287-B890-0672FB2CF309}" presName="img" presStyleLbl="fgImgPlace1" presStyleIdx="5" presStyleCnt="7" custScaleX="43508" custScaleY="128495" custLinFactNeighborX="-32767" custLinFactNeighborY="905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FFB29D0-75BC-404D-BDF3-8D66BF5044CF}" type="pres">
      <dgm:prSet presAssocID="{D25D92BF-FE57-4287-B890-0672FB2CF309}" presName="text" presStyleLbl="node1" presStyleIdx="5" presStyleCnt="7">
        <dgm:presLayoutVars>
          <dgm:bulletEnabled val="1"/>
        </dgm:presLayoutVars>
      </dgm:prSet>
      <dgm:spPr/>
    </dgm:pt>
    <dgm:pt modelId="{EF6C097A-8500-4114-8500-EFF4985C3D94}" type="pres">
      <dgm:prSet presAssocID="{FF7B0741-E7DE-46E8-B8E0-5997A74EAE41}" presName="spacer" presStyleCnt="0"/>
      <dgm:spPr/>
    </dgm:pt>
    <dgm:pt modelId="{CE6C59CA-FDBC-44B9-8183-548E32B04C2A}" type="pres">
      <dgm:prSet presAssocID="{ADCF0628-48EF-4F57-B46A-F6CCDCDD1044}" presName="comp" presStyleCnt="0"/>
      <dgm:spPr/>
    </dgm:pt>
    <dgm:pt modelId="{C8ABE03F-8D75-4E24-80E8-4511246C999D}" type="pres">
      <dgm:prSet presAssocID="{ADCF0628-48EF-4F57-B46A-F6CCDCDD1044}" presName="box" presStyleLbl="node1" presStyleIdx="6" presStyleCnt="7"/>
      <dgm:spPr/>
    </dgm:pt>
    <dgm:pt modelId="{5469A5CF-A83E-4449-8B5A-F7E1F040B1C5}" type="pres">
      <dgm:prSet presAssocID="{ADCF0628-48EF-4F57-B46A-F6CCDCDD1044}" presName="img" presStyleLbl="fgImgPlace1" presStyleIdx="6" presStyleCnt="7" custScaleX="43544" custScaleY="128857" custLinFactNeighborX="-30043" custLinFactNeighborY="-3647"/>
      <dgm:spPr>
        <a:solidFill>
          <a:schemeClr val="bg1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376B4B4-907A-4AD5-8F55-30D982CECB8A}" type="pres">
      <dgm:prSet presAssocID="{ADCF0628-48EF-4F57-B46A-F6CCDCDD1044}" presName="text" presStyleLbl="node1" presStyleIdx="6" presStyleCnt="7">
        <dgm:presLayoutVars>
          <dgm:bulletEnabled val="1"/>
        </dgm:presLayoutVars>
      </dgm:prSet>
      <dgm:spPr/>
    </dgm:pt>
  </dgm:ptLst>
  <dgm:cxnLst>
    <dgm:cxn modelId="{73DC791E-883D-4E31-8ACB-1707C2D4A235}" srcId="{9B9E9168-0B34-49BA-94F4-02764670345E}" destId="{90A2508D-092C-44E2-A8D6-57ECE72E412C}" srcOrd="3" destOrd="0" parTransId="{8027584D-0D57-49FE-9895-764E14DE5E0C}" sibTransId="{4B75FD0E-3590-45EC-AE48-2CC6E4B492C2}"/>
    <dgm:cxn modelId="{1476DA20-59FA-4860-A4AB-CBC6AE54D5A3}" type="presOf" srcId="{A47E6E91-62D2-400A-87E9-E9CCFF4499E1}" destId="{31C5CFDC-4EEA-4C80-8B0D-3A3E46BE729B}" srcOrd="0" destOrd="0" presId="urn:microsoft.com/office/officeart/2005/8/layout/vList4#2"/>
    <dgm:cxn modelId="{6D794E42-D047-4A2A-B151-DDBBBCC15270}" srcId="{9B9E9168-0B34-49BA-94F4-02764670345E}" destId="{D25D92BF-FE57-4287-B890-0672FB2CF309}" srcOrd="5" destOrd="0" parTransId="{084D9083-B6C6-42DE-83AA-32FA402FEB4F}" sibTransId="{FF7B0741-E7DE-46E8-B8E0-5997A74EAE41}"/>
    <dgm:cxn modelId="{E5C9CE6A-3646-4CEE-A576-5A1E933FE6CF}" srcId="{9B9E9168-0B34-49BA-94F4-02764670345E}" destId="{A47E6E91-62D2-400A-87E9-E9CCFF4499E1}" srcOrd="0" destOrd="0" parTransId="{CA4B099A-9563-40A8-9F70-2A09272EC9E5}" sibTransId="{9AA4D57E-09E7-4614-948A-3EA674A11AE4}"/>
    <dgm:cxn modelId="{0EE0306B-99D3-497A-A9CF-364007833194}" type="presOf" srcId="{D25D92BF-FE57-4287-B890-0672FB2CF309}" destId="{1FFB29D0-75BC-404D-BDF3-8D66BF5044CF}" srcOrd="1" destOrd="0" presId="urn:microsoft.com/office/officeart/2005/8/layout/vList4#2"/>
    <dgm:cxn modelId="{45516A75-2B55-4244-859D-B982F32790DA}" type="presOf" srcId="{5E091F6A-D299-4B30-81E1-B12978B72990}" destId="{58AE2E00-5D54-44B4-AAE5-CC0540796940}" srcOrd="0" destOrd="0" presId="urn:microsoft.com/office/officeart/2005/8/layout/vList4#2"/>
    <dgm:cxn modelId="{C7DD6258-5503-4216-AA7E-5A8ED5520064}" type="presOf" srcId="{90A2508D-092C-44E2-A8D6-57ECE72E412C}" destId="{4C59F357-852D-43F1-AC1B-AD0AC7152B61}" srcOrd="1" destOrd="0" presId="urn:microsoft.com/office/officeart/2005/8/layout/vList4#2"/>
    <dgm:cxn modelId="{2139A587-96DE-47FB-BCC3-C4188B23CE58}" type="presOf" srcId="{B035565B-EC09-42BE-9267-560967E159DE}" destId="{8B0A5ADF-03C8-43C7-900F-C8A778E2429E}" srcOrd="0" destOrd="0" presId="urn:microsoft.com/office/officeart/2005/8/layout/vList4#2"/>
    <dgm:cxn modelId="{238C778E-D17C-42BF-9FE8-2F513FC3D072}" type="presOf" srcId="{E157E249-DE81-4B3E-ABFC-218F0857BA10}" destId="{846835F3-BD5F-474F-9741-23F824FB95AE}" srcOrd="1" destOrd="0" presId="urn:microsoft.com/office/officeart/2005/8/layout/vList4#2"/>
    <dgm:cxn modelId="{A3BEF592-C3ED-4FB8-A2C5-D51B5376AAB5}" type="presOf" srcId="{ADCF0628-48EF-4F57-B46A-F6CCDCDD1044}" destId="{C8ABE03F-8D75-4E24-80E8-4511246C999D}" srcOrd="0" destOrd="0" presId="urn:microsoft.com/office/officeart/2005/8/layout/vList4#2"/>
    <dgm:cxn modelId="{DD6F2795-19F9-49D5-8C11-BC961849E114}" type="presOf" srcId="{9B9E9168-0B34-49BA-94F4-02764670345E}" destId="{0647C1AB-DABA-4570-A9D4-A7041A46DC48}" srcOrd="0" destOrd="0" presId="urn:microsoft.com/office/officeart/2005/8/layout/vList4#2"/>
    <dgm:cxn modelId="{70D975A3-CF76-410D-96EF-CBAACF9612AE}" type="presOf" srcId="{D25D92BF-FE57-4287-B890-0672FB2CF309}" destId="{49158397-F148-4E74-9793-D87A8B83CF5C}" srcOrd="0" destOrd="0" presId="urn:microsoft.com/office/officeart/2005/8/layout/vList4#2"/>
    <dgm:cxn modelId="{4E7A94AD-461C-48C7-9147-2214DA3B50BE}" type="presOf" srcId="{ADCF0628-48EF-4F57-B46A-F6CCDCDD1044}" destId="{F376B4B4-907A-4AD5-8F55-30D982CECB8A}" srcOrd="1" destOrd="0" presId="urn:microsoft.com/office/officeart/2005/8/layout/vList4#2"/>
    <dgm:cxn modelId="{872E73B2-D884-4FF2-81B6-D82E3900784D}" type="presOf" srcId="{B035565B-EC09-42BE-9267-560967E159DE}" destId="{C08EAA4E-E786-4259-A650-6CE5C5780E4D}" srcOrd="1" destOrd="0" presId="urn:microsoft.com/office/officeart/2005/8/layout/vList4#2"/>
    <dgm:cxn modelId="{AB2143BD-3510-4432-9825-9B62482C7909}" srcId="{9B9E9168-0B34-49BA-94F4-02764670345E}" destId="{E157E249-DE81-4B3E-ABFC-218F0857BA10}" srcOrd="4" destOrd="0" parTransId="{C86DAFD1-6328-4FA7-A9E0-EDA6402BF34A}" sibTransId="{4902A709-7FA1-4005-92FF-11CD6462EA3B}"/>
    <dgm:cxn modelId="{698A82BE-D787-4C46-B733-4D33323F3FDE}" srcId="{9B9E9168-0B34-49BA-94F4-02764670345E}" destId="{ADCF0628-48EF-4F57-B46A-F6CCDCDD1044}" srcOrd="6" destOrd="0" parTransId="{D0BE5CDF-83D5-4E4C-89C1-E57365F36524}" sibTransId="{BCBB7139-C5BF-435D-8873-02418886C1FD}"/>
    <dgm:cxn modelId="{5A016DBF-60A2-4858-9320-6CBC7A76E74F}" type="presOf" srcId="{E157E249-DE81-4B3E-ABFC-218F0857BA10}" destId="{F75F920E-E5FD-4BB4-B5D8-2E41338D801F}" srcOrd="0" destOrd="0" presId="urn:microsoft.com/office/officeart/2005/8/layout/vList4#2"/>
    <dgm:cxn modelId="{23CC47C9-A083-45ED-8635-CDF0A7278AC0}" type="presOf" srcId="{90A2508D-092C-44E2-A8D6-57ECE72E412C}" destId="{E2709FB2-FD33-41DF-A92A-F83CF3892C41}" srcOrd="0" destOrd="0" presId="urn:microsoft.com/office/officeart/2005/8/layout/vList4#2"/>
    <dgm:cxn modelId="{BB1261D4-1E3C-4F0C-BA0A-E673A5F5BB31}" type="presOf" srcId="{5E091F6A-D299-4B30-81E1-B12978B72990}" destId="{4C19466B-6138-4857-B154-5BE9686ACED9}" srcOrd="1" destOrd="0" presId="urn:microsoft.com/office/officeart/2005/8/layout/vList4#2"/>
    <dgm:cxn modelId="{971B60DB-CDAD-4DDA-A376-1EAD820A2B87}" type="presOf" srcId="{A47E6E91-62D2-400A-87E9-E9CCFF4499E1}" destId="{5AB8980D-2418-4771-B287-0C95D63A472F}" srcOrd="1" destOrd="0" presId="urn:microsoft.com/office/officeart/2005/8/layout/vList4#2"/>
    <dgm:cxn modelId="{794BC3DB-A5BD-4641-97C8-331C0A27CC8F}" srcId="{9B9E9168-0B34-49BA-94F4-02764670345E}" destId="{B035565B-EC09-42BE-9267-560967E159DE}" srcOrd="1" destOrd="0" parTransId="{2F6BA719-D5FB-4713-BF19-CCA4E0AFE28C}" sibTransId="{24935163-A85C-4DAD-825F-8EB8AAD9B3C3}"/>
    <dgm:cxn modelId="{36B416F1-9967-442C-B27C-8FD32D9F5B4C}" srcId="{9B9E9168-0B34-49BA-94F4-02764670345E}" destId="{5E091F6A-D299-4B30-81E1-B12978B72990}" srcOrd="2" destOrd="0" parTransId="{207B26A1-9B1E-4348-8671-0D9C0BF3A9CF}" sibTransId="{B3266DFA-9681-4928-8354-85A677EB668F}"/>
    <dgm:cxn modelId="{BD6DCFF9-7855-4BB1-B34C-B3DF4A363B8F}" type="presParOf" srcId="{0647C1AB-DABA-4570-A9D4-A7041A46DC48}" destId="{592FE37F-5199-4598-9437-A20B10BAE6EE}" srcOrd="0" destOrd="0" presId="urn:microsoft.com/office/officeart/2005/8/layout/vList4#2"/>
    <dgm:cxn modelId="{E60CD2E0-F909-4A38-AE89-749ACA1A3B59}" type="presParOf" srcId="{592FE37F-5199-4598-9437-A20B10BAE6EE}" destId="{31C5CFDC-4EEA-4C80-8B0D-3A3E46BE729B}" srcOrd="0" destOrd="0" presId="urn:microsoft.com/office/officeart/2005/8/layout/vList4#2"/>
    <dgm:cxn modelId="{543DFBFA-7F96-4213-AF21-82882970F4B2}" type="presParOf" srcId="{592FE37F-5199-4598-9437-A20B10BAE6EE}" destId="{26B88662-508E-4CCC-AD95-70C911676B6E}" srcOrd="1" destOrd="0" presId="urn:microsoft.com/office/officeart/2005/8/layout/vList4#2"/>
    <dgm:cxn modelId="{E4231D8D-5815-431D-83C3-0DF205076F74}" type="presParOf" srcId="{592FE37F-5199-4598-9437-A20B10BAE6EE}" destId="{5AB8980D-2418-4771-B287-0C95D63A472F}" srcOrd="2" destOrd="0" presId="urn:microsoft.com/office/officeart/2005/8/layout/vList4#2"/>
    <dgm:cxn modelId="{40258B0A-E510-40FA-8AA9-218EBC206B1B}" type="presParOf" srcId="{0647C1AB-DABA-4570-A9D4-A7041A46DC48}" destId="{FF611870-EF21-4E8E-B29A-DDBAF3E1ED6D}" srcOrd="1" destOrd="0" presId="urn:microsoft.com/office/officeart/2005/8/layout/vList4#2"/>
    <dgm:cxn modelId="{1BF6F63B-2F64-46F1-BC19-B879B32B2CB4}" type="presParOf" srcId="{0647C1AB-DABA-4570-A9D4-A7041A46DC48}" destId="{DA8B3D6C-21D9-4E6C-916B-A4501FAE0A9B}" srcOrd="2" destOrd="0" presId="urn:microsoft.com/office/officeart/2005/8/layout/vList4#2"/>
    <dgm:cxn modelId="{029D3EFB-4AD9-431F-8CA1-205AA4BFC5B0}" type="presParOf" srcId="{DA8B3D6C-21D9-4E6C-916B-A4501FAE0A9B}" destId="{8B0A5ADF-03C8-43C7-900F-C8A778E2429E}" srcOrd="0" destOrd="0" presId="urn:microsoft.com/office/officeart/2005/8/layout/vList4#2"/>
    <dgm:cxn modelId="{E51E08A4-F91C-4647-BEA4-BF1673D27431}" type="presParOf" srcId="{DA8B3D6C-21D9-4E6C-916B-A4501FAE0A9B}" destId="{268F1F56-052F-4BC1-A25E-8513704DB6A8}" srcOrd="1" destOrd="0" presId="urn:microsoft.com/office/officeart/2005/8/layout/vList4#2"/>
    <dgm:cxn modelId="{90EE6AD0-9DB6-4294-8271-8496DE2A0F37}" type="presParOf" srcId="{DA8B3D6C-21D9-4E6C-916B-A4501FAE0A9B}" destId="{C08EAA4E-E786-4259-A650-6CE5C5780E4D}" srcOrd="2" destOrd="0" presId="urn:microsoft.com/office/officeart/2005/8/layout/vList4#2"/>
    <dgm:cxn modelId="{EA2B2C7C-968A-4D32-BBC2-F0F58D0A4E74}" type="presParOf" srcId="{0647C1AB-DABA-4570-A9D4-A7041A46DC48}" destId="{3111E549-D9BF-4416-82E7-FF4FCF572E2C}" srcOrd="3" destOrd="0" presId="urn:microsoft.com/office/officeart/2005/8/layout/vList4#2"/>
    <dgm:cxn modelId="{B3442CFA-4CED-4F90-AF93-926F9AEA15C6}" type="presParOf" srcId="{0647C1AB-DABA-4570-A9D4-A7041A46DC48}" destId="{0232A344-E0C4-4D74-A02C-FF315440DA2D}" srcOrd="4" destOrd="0" presId="urn:microsoft.com/office/officeart/2005/8/layout/vList4#2"/>
    <dgm:cxn modelId="{869D6A6C-6331-4AB2-8C3F-9F981123EE25}" type="presParOf" srcId="{0232A344-E0C4-4D74-A02C-FF315440DA2D}" destId="{58AE2E00-5D54-44B4-AAE5-CC0540796940}" srcOrd="0" destOrd="0" presId="urn:microsoft.com/office/officeart/2005/8/layout/vList4#2"/>
    <dgm:cxn modelId="{931B073D-59CC-42EA-BFC7-F1CDAF6526D1}" type="presParOf" srcId="{0232A344-E0C4-4D74-A02C-FF315440DA2D}" destId="{26D7A154-0356-4AE3-9FA8-3F4DA80B8181}" srcOrd="1" destOrd="0" presId="urn:microsoft.com/office/officeart/2005/8/layout/vList4#2"/>
    <dgm:cxn modelId="{4B7CBB68-628D-47A5-8F8E-2288F9C5E7CC}" type="presParOf" srcId="{0232A344-E0C4-4D74-A02C-FF315440DA2D}" destId="{4C19466B-6138-4857-B154-5BE9686ACED9}" srcOrd="2" destOrd="0" presId="urn:microsoft.com/office/officeart/2005/8/layout/vList4#2"/>
    <dgm:cxn modelId="{E9A4E39B-FE53-4FB9-B125-D00F31BB6739}" type="presParOf" srcId="{0647C1AB-DABA-4570-A9D4-A7041A46DC48}" destId="{BEDAF204-6DF4-4B0E-BD2D-EF0C76EF81DB}" srcOrd="5" destOrd="0" presId="urn:microsoft.com/office/officeart/2005/8/layout/vList4#2"/>
    <dgm:cxn modelId="{17854CB3-3677-443E-83D8-5EE6EB41BC5D}" type="presParOf" srcId="{0647C1AB-DABA-4570-A9D4-A7041A46DC48}" destId="{DDC04E46-CD0B-4504-8215-7ED9D464CEE5}" srcOrd="6" destOrd="0" presId="urn:microsoft.com/office/officeart/2005/8/layout/vList4#2"/>
    <dgm:cxn modelId="{E2B4D277-0ABB-4CF9-B087-81DD069CADC9}" type="presParOf" srcId="{DDC04E46-CD0B-4504-8215-7ED9D464CEE5}" destId="{E2709FB2-FD33-41DF-A92A-F83CF3892C41}" srcOrd="0" destOrd="0" presId="urn:microsoft.com/office/officeart/2005/8/layout/vList4#2"/>
    <dgm:cxn modelId="{7A2AF8B4-E30E-473C-BB40-A8B311AD61A5}" type="presParOf" srcId="{DDC04E46-CD0B-4504-8215-7ED9D464CEE5}" destId="{AD662989-6570-44E2-A449-2A5BFAF8C5E0}" srcOrd="1" destOrd="0" presId="urn:microsoft.com/office/officeart/2005/8/layout/vList4#2"/>
    <dgm:cxn modelId="{F75018E6-6F57-454A-B785-9109EB78AD6F}" type="presParOf" srcId="{DDC04E46-CD0B-4504-8215-7ED9D464CEE5}" destId="{4C59F357-852D-43F1-AC1B-AD0AC7152B61}" srcOrd="2" destOrd="0" presId="urn:microsoft.com/office/officeart/2005/8/layout/vList4#2"/>
    <dgm:cxn modelId="{A009A624-7497-4F8D-B4BA-8FF5788FF0C9}" type="presParOf" srcId="{0647C1AB-DABA-4570-A9D4-A7041A46DC48}" destId="{2F8F1389-7DB5-4A38-B015-210C6AAC80E0}" srcOrd="7" destOrd="0" presId="urn:microsoft.com/office/officeart/2005/8/layout/vList4#2"/>
    <dgm:cxn modelId="{F6F565FA-101C-480B-AAC2-F88AE92B8DAC}" type="presParOf" srcId="{0647C1AB-DABA-4570-A9D4-A7041A46DC48}" destId="{27714482-7182-468E-9930-0146D714F978}" srcOrd="8" destOrd="0" presId="urn:microsoft.com/office/officeart/2005/8/layout/vList4#2"/>
    <dgm:cxn modelId="{84C626F3-1E24-474B-AC25-6AEA05EBB2FF}" type="presParOf" srcId="{27714482-7182-468E-9930-0146D714F978}" destId="{F75F920E-E5FD-4BB4-B5D8-2E41338D801F}" srcOrd="0" destOrd="0" presId="urn:microsoft.com/office/officeart/2005/8/layout/vList4#2"/>
    <dgm:cxn modelId="{31B7BA44-59E7-4C05-8314-78522EA33389}" type="presParOf" srcId="{27714482-7182-468E-9930-0146D714F978}" destId="{FDE41A13-2D49-4CD6-AAC7-F731DB408E4E}" srcOrd="1" destOrd="0" presId="urn:microsoft.com/office/officeart/2005/8/layout/vList4#2"/>
    <dgm:cxn modelId="{15D9AE72-E1E5-41E2-9BD4-D7D1CF7DC41D}" type="presParOf" srcId="{27714482-7182-468E-9930-0146D714F978}" destId="{846835F3-BD5F-474F-9741-23F824FB95AE}" srcOrd="2" destOrd="0" presId="urn:microsoft.com/office/officeart/2005/8/layout/vList4#2"/>
    <dgm:cxn modelId="{20A2131D-1AF5-4DFF-BD9B-A1C5675A6D6B}" type="presParOf" srcId="{0647C1AB-DABA-4570-A9D4-A7041A46DC48}" destId="{82F6359A-9A7B-4056-B720-7F4B14F13CC6}" srcOrd="9" destOrd="0" presId="urn:microsoft.com/office/officeart/2005/8/layout/vList4#2"/>
    <dgm:cxn modelId="{4B1F931F-F813-43EA-957A-0A496BAC193D}" type="presParOf" srcId="{0647C1AB-DABA-4570-A9D4-A7041A46DC48}" destId="{6DA7CD49-E3DA-4B99-B45B-5239BD29D9E1}" srcOrd="10" destOrd="0" presId="urn:microsoft.com/office/officeart/2005/8/layout/vList4#2"/>
    <dgm:cxn modelId="{3C4496D0-8296-4C1F-8803-073293243373}" type="presParOf" srcId="{6DA7CD49-E3DA-4B99-B45B-5239BD29D9E1}" destId="{49158397-F148-4E74-9793-D87A8B83CF5C}" srcOrd="0" destOrd="0" presId="urn:microsoft.com/office/officeart/2005/8/layout/vList4#2"/>
    <dgm:cxn modelId="{ABD90BAC-79BD-4FED-AB79-97712A9027D9}" type="presParOf" srcId="{6DA7CD49-E3DA-4B99-B45B-5239BD29D9E1}" destId="{79AED87F-BF21-4DD0-AF33-838E8CE7548B}" srcOrd="1" destOrd="0" presId="urn:microsoft.com/office/officeart/2005/8/layout/vList4#2"/>
    <dgm:cxn modelId="{049304E9-E67A-442C-B9BD-2B4A77581D2E}" type="presParOf" srcId="{6DA7CD49-E3DA-4B99-B45B-5239BD29D9E1}" destId="{1FFB29D0-75BC-404D-BDF3-8D66BF5044CF}" srcOrd="2" destOrd="0" presId="urn:microsoft.com/office/officeart/2005/8/layout/vList4#2"/>
    <dgm:cxn modelId="{E594ED68-CDAA-4D56-81DF-72AED3742757}" type="presParOf" srcId="{0647C1AB-DABA-4570-A9D4-A7041A46DC48}" destId="{EF6C097A-8500-4114-8500-EFF4985C3D94}" srcOrd="11" destOrd="0" presId="urn:microsoft.com/office/officeart/2005/8/layout/vList4#2"/>
    <dgm:cxn modelId="{9E260606-5F5D-48ED-827E-D4169D099CA2}" type="presParOf" srcId="{0647C1AB-DABA-4570-A9D4-A7041A46DC48}" destId="{CE6C59CA-FDBC-44B9-8183-548E32B04C2A}" srcOrd="12" destOrd="0" presId="urn:microsoft.com/office/officeart/2005/8/layout/vList4#2"/>
    <dgm:cxn modelId="{7A79A798-04D2-4DF5-9601-E4E0A26A9E3D}" type="presParOf" srcId="{CE6C59CA-FDBC-44B9-8183-548E32B04C2A}" destId="{C8ABE03F-8D75-4E24-80E8-4511246C999D}" srcOrd="0" destOrd="0" presId="urn:microsoft.com/office/officeart/2005/8/layout/vList4#2"/>
    <dgm:cxn modelId="{A5C9220E-CBF4-400B-A7C1-32932D9E014B}" type="presParOf" srcId="{CE6C59CA-FDBC-44B9-8183-548E32B04C2A}" destId="{5469A5CF-A83E-4449-8B5A-F7E1F040B1C5}" srcOrd="1" destOrd="0" presId="urn:microsoft.com/office/officeart/2005/8/layout/vList4#2"/>
    <dgm:cxn modelId="{872FC0A7-0966-4508-A642-9C68A4710918}" type="presParOf" srcId="{CE6C59CA-FDBC-44B9-8183-548E32B04C2A}" destId="{F376B4B4-907A-4AD5-8F55-30D982CECB8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5825D9-3AA7-4C25-A8E6-5AA605BABF4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33AEA8-6635-4A87-A335-553F1A800A35}">
      <dgm:prSet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gm:spPr>
      <dgm:t>
        <a:bodyPr/>
        <a:lstStyle/>
        <a:p>
          <a:pPr algn="ctr"/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ROSZDRAVNADZOR.RU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9E7F2-FC94-40D6-9F7F-00A6452AA83A}" type="parTrans" cxnId="{674C8F67-18E2-475D-8A56-0D4931BAF399}">
      <dgm:prSet/>
      <dgm:spPr/>
      <dgm:t>
        <a:bodyPr/>
        <a:lstStyle/>
        <a:p>
          <a:endParaRPr lang="ru-RU"/>
        </a:p>
      </dgm:t>
    </dgm:pt>
    <dgm:pt modelId="{8475AB88-A22B-4616-892E-B3C086005EBC}" type="sibTrans" cxnId="{674C8F67-18E2-475D-8A56-0D4931BAF399}">
      <dgm:prSet/>
      <dgm:spPr/>
      <dgm:t>
        <a:bodyPr/>
        <a:lstStyle/>
        <a:p>
          <a:endParaRPr lang="ru-RU"/>
        </a:p>
      </dgm:t>
    </dgm:pt>
    <dgm:pt modelId="{86F4298C-DB47-4217-8EF7-B1117F0C513E}" type="pres">
      <dgm:prSet presAssocID="{525825D9-3AA7-4C25-A8E6-5AA605BABF4B}" presName="linear" presStyleCnt="0">
        <dgm:presLayoutVars>
          <dgm:animLvl val="lvl"/>
          <dgm:resizeHandles val="exact"/>
        </dgm:presLayoutVars>
      </dgm:prSet>
      <dgm:spPr/>
    </dgm:pt>
    <dgm:pt modelId="{3F0DBAC4-5F27-4B11-85B4-BC2CEB7D89F3}" type="pres">
      <dgm:prSet presAssocID="{7933AEA8-6635-4A87-A335-553F1A800A35}" presName="parentText" presStyleLbl="node1" presStyleIdx="0" presStyleCnt="1" custLinFactNeighborY="2244">
        <dgm:presLayoutVars>
          <dgm:chMax val="0"/>
          <dgm:bulletEnabled val="1"/>
        </dgm:presLayoutVars>
      </dgm:prSet>
      <dgm:spPr/>
    </dgm:pt>
  </dgm:ptLst>
  <dgm:cxnLst>
    <dgm:cxn modelId="{674C8F67-18E2-475D-8A56-0D4931BAF399}" srcId="{525825D9-3AA7-4C25-A8E6-5AA605BABF4B}" destId="{7933AEA8-6635-4A87-A335-553F1A800A35}" srcOrd="0" destOrd="0" parTransId="{C469E7F2-FC94-40D6-9F7F-00A6452AA83A}" sibTransId="{8475AB88-A22B-4616-892E-B3C086005EBC}"/>
    <dgm:cxn modelId="{BEC0144F-22BA-49C9-93A9-10C0310EF68C}" type="presOf" srcId="{525825D9-3AA7-4C25-A8E6-5AA605BABF4B}" destId="{86F4298C-DB47-4217-8EF7-B1117F0C513E}" srcOrd="0" destOrd="0" presId="urn:microsoft.com/office/officeart/2005/8/layout/vList2"/>
    <dgm:cxn modelId="{204901AA-CDB4-4BC1-BA5E-68416236270B}" type="presOf" srcId="{7933AEA8-6635-4A87-A335-553F1A800A35}" destId="{3F0DBAC4-5F27-4B11-85B4-BC2CEB7D89F3}" srcOrd="0" destOrd="0" presId="urn:microsoft.com/office/officeart/2005/8/layout/vList2"/>
    <dgm:cxn modelId="{89E5DA72-12DF-4442-93AE-45CDD007AD53}" type="presParOf" srcId="{86F4298C-DB47-4217-8EF7-B1117F0C513E}" destId="{3F0DBAC4-5F27-4B11-85B4-BC2CEB7D8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82137-63B7-4F7C-B9F7-9BDE7290B966}">
      <dsp:nvSpPr>
        <dsp:cNvPr id="0" name=""/>
        <dsp:cNvSpPr/>
      </dsp:nvSpPr>
      <dsp:spPr>
        <a:xfrm>
          <a:off x="0" y="44385"/>
          <a:ext cx="4392488" cy="2893917"/>
        </a:xfrm>
        <a:prstGeom prst="roundRect">
          <a:avLst/>
        </a:prstGeom>
        <a:solidFill>
          <a:srgbClr val="FF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Раздел «Государственный реестр медицинских изделий и организаций (индивидуальных предпринимателей), осуществляющих производство и изготовление медицинских изделий»</a:t>
          </a:r>
        </a:p>
      </dsp:txBody>
      <dsp:txXfrm>
        <a:off x="141269" y="185654"/>
        <a:ext cx="4109950" cy="2611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7DA33-597E-458C-8DE5-81743C32E9A4}">
      <dsp:nvSpPr>
        <dsp:cNvPr id="0" name=""/>
        <dsp:cNvSpPr/>
      </dsp:nvSpPr>
      <dsp:spPr>
        <a:xfrm>
          <a:off x="0" y="329"/>
          <a:ext cx="4305240" cy="3360113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44000" r="-4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4027" y="164356"/>
        <a:ext cx="3977186" cy="303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11D04-7BEA-4B20-BD05-C42C0C07ED3A}">
      <dsp:nvSpPr>
        <dsp:cNvPr id="0" name=""/>
        <dsp:cNvSpPr/>
      </dsp:nvSpPr>
      <dsp:spPr>
        <a:xfrm>
          <a:off x="2836661" y="217621"/>
          <a:ext cx="2965435" cy="1624967"/>
        </a:xfrm>
        <a:prstGeom prst="ellipse">
          <a:avLst/>
        </a:prstGeom>
        <a:solidFill>
          <a:srgbClr val="B2B2B2">
            <a:alpha val="5000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проверок</a:t>
          </a:r>
        </a:p>
      </dsp:txBody>
      <dsp:txXfrm>
        <a:off x="3232052" y="501990"/>
        <a:ext cx="2174652" cy="731235"/>
      </dsp:txXfrm>
    </dsp:sp>
    <dsp:sp modelId="{CA89D0C4-FCCB-4300-A9FA-F511394A3ED0}">
      <dsp:nvSpPr>
        <dsp:cNvPr id="0" name=""/>
        <dsp:cNvSpPr/>
      </dsp:nvSpPr>
      <dsp:spPr>
        <a:xfrm>
          <a:off x="5150352" y="182537"/>
          <a:ext cx="3330029" cy="1624967"/>
        </a:xfrm>
        <a:prstGeom prst="ellipse">
          <a:avLst/>
        </a:prstGeom>
        <a:solidFill>
          <a:srgbClr val="FFCCFF">
            <a:alpha val="5000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 внеплановых проверок</a:t>
          </a:r>
        </a:p>
      </dsp:txBody>
      <dsp:txXfrm>
        <a:off x="6168786" y="602321"/>
        <a:ext cx="1998017" cy="893732"/>
      </dsp:txXfrm>
    </dsp:sp>
    <dsp:sp modelId="{3987B0AE-B9C8-4DBC-A83D-172D34375E04}">
      <dsp:nvSpPr>
        <dsp:cNvPr id="0" name=""/>
        <dsp:cNvSpPr/>
      </dsp:nvSpPr>
      <dsp:spPr>
        <a:xfrm>
          <a:off x="251251" y="168823"/>
          <a:ext cx="3132579" cy="1624967"/>
        </a:xfrm>
        <a:prstGeom prst="ellipse">
          <a:avLst/>
        </a:prstGeom>
        <a:solidFill>
          <a:srgbClr val="FFCCFF"/>
        </a:solidFill>
        <a:ln w="381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плановых проверок</a:t>
          </a:r>
        </a:p>
      </dsp:txBody>
      <dsp:txXfrm>
        <a:off x="546236" y="588606"/>
        <a:ext cx="1879547" cy="893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954F-0A78-4F9C-869F-3A5572292D15}">
      <dsp:nvSpPr>
        <dsp:cNvPr id="0" name=""/>
        <dsp:cNvSpPr/>
      </dsp:nvSpPr>
      <dsp:spPr>
        <a:xfrm>
          <a:off x="0" y="282"/>
          <a:ext cx="8856947" cy="755152"/>
        </a:xfrm>
        <a:prstGeom prst="roundRect">
          <a:avLst/>
        </a:prstGeom>
        <a:solidFill>
          <a:srgbClr val="FFABCF"/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проверок незначительно увеличилось с 17 проверок за 1 кв. 2018 года  до 21 проверки проведенных в течение 1 кв. 2019 года за счет проверок ПНД по поручению Правительства РФ.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63" y="37145"/>
        <a:ext cx="8783221" cy="681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5CFDC-4EEA-4C80-8B0D-3A3E46BE729B}">
      <dsp:nvSpPr>
        <dsp:cNvPr id="0" name=""/>
        <dsp:cNvSpPr/>
      </dsp:nvSpPr>
      <dsp:spPr>
        <a:xfrm>
          <a:off x="2684068" y="59727"/>
          <a:ext cx="9507931" cy="754104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надлежащего контроля при приемке медикаментов; </a:t>
          </a:r>
        </a:p>
      </dsp:txBody>
      <dsp:txXfrm>
        <a:off x="4643466" y="59727"/>
        <a:ext cx="7548533" cy="754104"/>
      </dsp:txXfrm>
    </dsp:sp>
    <dsp:sp modelId="{26B88662-508E-4CCC-AD95-70C911676B6E}">
      <dsp:nvSpPr>
        <dsp:cNvPr id="0" name=""/>
        <dsp:cNvSpPr/>
      </dsp:nvSpPr>
      <dsp:spPr>
        <a:xfrm>
          <a:off x="2644020" y="112354"/>
          <a:ext cx="1141098" cy="6328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A5ADF-03C8-43C7-900F-C8A778E2429E}">
      <dsp:nvSpPr>
        <dsp:cNvPr id="0" name=""/>
        <dsp:cNvSpPr/>
      </dsp:nvSpPr>
      <dsp:spPr>
        <a:xfrm>
          <a:off x="2689311" y="799280"/>
          <a:ext cx="9502688" cy="7413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порядка выписки рецептов;</a:t>
          </a:r>
        </a:p>
      </dsp:txBody>
      <dsp:txXfrm>
        <a:off x="4647628" y="799280"/>
        <a:ext cx="7544371" cy="741316"/>
      </dsp:txXfrm>
    </dsp:sp>
    <dsp:sp modelId="{268F1F56-052F-4BC1-A25E-8513704DB6A8}">
      <dsp:nvSpPr>
        <dsp:cNvPr id="0" name=""/>
        <dsp:cNvSpPr/>
      </dsp:nvSpPr>
      <dsp:spPr>
        <a:xfrm>
          <a:off x="2641161" y="778556"/>
          <a:ext cx="1146852" cy="70106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2E00-5D54-44B4-AAE5-CC0540796940}">
      <dsp:nvSpPr>
        <dsp:cNvPr id="0" name=""/>
        <dsp:cNvSpPr/>
      </dsp:nvSpPr>
      <dsp:spPr>
        <a:xfrm>
          <a:off x="0" y="1665227"/>
          <a:ext cx="12192000" cy="741316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условий хранения лекарственных препаратов;</a:t>
          </a:r>
        </a:p>
      </dsp:txBody>
      <dsp:txXfrm>
        <a:off x="2512531" y="1665227"/>
        <a:ext cx="9679468" cy="741316"/>
      </dsp:txXfrm>
    </dsp:sp>
    <dsp:sp modelId="{26D7A154-0356-4AE3-9FA8-3F4DA80B8181}">
      <dsp:nvSpPr>
        <dsp:cNvPr id="0" name=""/>
        <dsp:cNvSpPr/>
      </dsp:nvSpPr>
      <dsp:spPr>
        <a:xfrm>
          <a:off x="1430" y="1720378"/>
          <a:ext cx="1117543" cy="6460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9FB2-FD33-41DF-A92A-F83CF3892C41}">
      <dsp:nvSpPr>
        <dsp:cNvPr id="0" name=""/>
        <dsp:cNvSpPr/>
      </dsp:nvSpPr>
      <dsp:spPr>
        <a:xfrm>
          <a:off x="0" y="2408753"/>
          <a:ext cx="12192000" cy="100560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ведется регистрация параметров температуры воздуха в помещениях хранения лекарственных средств;</a:t>
          </a:r>
        </a:p>
      </dsp:txBody>
      <dsp:txXfrm>
        <a:off x="2512531" y="2408753"/>
        <a:ext cx="9679468" cy="1005603"/>
      </dsp:txXfrm>
    </dsp:sp>
    <dsp:sp modelId="{AD662989-6570-44E2-A449-2A5BFAF8C5E0}">
      <dsp:nvSpPr>
        <dsp:cNvPr id="0" name=""/>
        <dsp:cNvSpPr/>
      </dsp:nvSpPr>
      <dsp:spPr>
        <a:xfrm>
          <a:off x="0" y="2440531"/>
          <a:ext cx="1052827" cy="9281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F920E-E5FD-4BB4-B5D8-2E41338D801F}">
      <dsp:nvSpPr>
        <dsp:cNvPr id="0" name=""/>
        <dsp:cNvSpPr/>
      </dsp:nvSpPr>
      <dsp:spPr>
        <a:xfrm>
          <a:off x="0" y="3633630"/>
          <a:ext cx="12192000" cy="83154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правил учета лекарственных препаратов, подлежащих предметно-количественному учету; </a:t>
          </a:r>
        </a:p>
      </dsp:txBody>
      <dsp:txXfrm>
        <a:off x="2512531" y="3633630"/>
        <a:ext cx="9679468" cy="831549"/>
      </dsp:txXfrm>
    </dsp:sp>
    <dsp:sp modelId="{FDE41A13-2D49-4CD6-AAC7-F731DB408E4E}">
      <dsp:nvSpPr>
        <dsp:cNvPr id="0" name=""/>
        <dsp:cNvSpPr/>
      </dsp:nvSpPr>
      <dsp:spPr>
        <a:xfrm>
          <a:off x="0" y="3584998"/>
          <a:ext cx="1024957" cy="736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58397-F148-4E74-9793-D87A8B83CF5C}">
      <dsp:nvSpPr>
        <dsp:cNvPr id="0" name=""/>
        <dsp:cNvSpPr/>
      </dsp:nvSpPr>
      <dsp:spPr>
        <a:xfrm>
          <a:off x="0" y="4454913"/>
          <a:ext cx="12192000" cy="741316"/>
        </a:xfrm>
        <a:prstGeom prst="roundRect">
          <a:avLst>
            <a:gd name="adj" fmla="val 10000"/>
          </a:avLst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организована работа с письмами Росздравнадзора; </a:t>
          </a:r>
        </a:p>
      </dsp:txBody>
      <dsp:txXfrm>
        <a:off x="2512531" y="4454913"/>
        <a:ext cx="9679468" cy="741316"/>
      </dsp:txXfrm>
    </dsp:sp>
    <dsp:sp modelId="{79AED87F-BF21-4DD0-AF33-838E8CE7548B}">
      <dsp:nvSpPr>
        <dsp:cNvPr id="0" name=""/>
        <dsp:cNvSpPr/>
      </dsp:nvSpPr>
      <dsp:spPr>
        <a:xfrm>
          <a:off x="0" y="4449916"/>
          <a:ext cx="1060899" cy="7620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BE03F-8D75-4E24-80E8-4511246C999D}">
      <dsp:nvSpPr>
        <dsp:cNvPr id="0" name=""/>
        <dsp:cNvSpPr/>
      </dsp:nvSpPr>
      <dsp:spPr>
        <a:xfrm>
          <a:off x="0" y="5292162"/>
          <a:ext cx="12192000" cy="74131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порядка эксплуатации медицинских изделий. </a:t>
          </a:r>
        </a:p>
      </dsp:txBody>
      <dsp:txXfrm>
        <a:off x="2512531" y="5292162"/>
        <a:ext cx="9679468" cy="741316"/>
      </dsp:txXfrm>
    </dsp:sp>
    <dsp:sp modelId="{5469A5CF-A83E-4449-8B5A-F7E1F040B1C5}">
      <dsp:nvSpPr>
        <dsp:cNvPr id="0" name=""/>
        <dsp:cNvSpPr/>
      </dsp:nvSpPr>
      <dsp:spPr>
        <a:xfrm>
          <a:off x="29874" y="5259096"/>
          <a:ext cx="1061776" cy="76419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DBAC4-5F27-4B11-85B4-BC2CEB7D89F3}">
      <dsp:nvSpPr>
        <dsp:cNvPr id="0" name=""/>
        <dsp:cNvSpPr/>
      </dsp:nvSpPr>
      <dsp:spPr>
        <a:xfrm>
          <a:off x="0" y="49828"/>
          <a:ext cx="5482952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slop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ROSZDRAVNADZOR.RU</a:t>
          </a:r>
          <a:endParaRPr lang="ru-RU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09227"/>
        <a:ext cx="536415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334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334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8A6F453E-1EE6-428F-8AFB-28709EDA545C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3880"/>
            <a:ext cx="5681980" cy="402862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8091"/>
            <a:ext cx="3077739" cy="51334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18091"/>
            <a:ext cx="3077739" cy="51334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F015CFC8-86D6-4782-94E0-899BEC787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4188" y="1279525"/>
            <a:ext cx="6134100" cy="3451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593">
              <a:defRPr/>
            </a:pPr>
            <a:fld id="{F015CFC8-86D6-4782-94E0-899BEC787901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47593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321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4188" y="1279525"/>
            <a:ext cx="6134100" cy="3451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5CFC8-86D6-4782-94E0-899BEC78790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6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5787" y="4005065"/>
            <a:ext cx="8016213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5805264"/>
            <a:ext cx="85344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4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14.jpe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AE096A71E20FE28CB91B83182019CF7BDC9D6C05ABCA08ECDCF133C316D5588ACDFCBE14547FBA100D65B7B1580FA78861ACB8984k40EK" TargetMode="External"/><Relationship Id="rId2" Type="http://schemas.openxmlformats.org/officeDocument/2006/relationships/hyperlink" Target="consultantplus://offline/ref=D50F3D333445C696E83666F231256E6E82F28A575C39D8E2F34FBF0A14CBD21D59ABE5ACCC371DEE6CF0576E1A6AB8FD0EC3822D1ADA09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consultantplus://offline/ref=48D1A8DCC636A8927BD9989FBA69C4FEEBF90A92E9983A6E9FFEC6230550A9752423938280DC951042FC9EF6A31707CF661F321DDAEE67CCr978K" TargetMode="External"/><Relationship Id="rId7" Type="http://schemas.openxmlformats.org/officeDocument/2006/relationships/hyperlink" Target="consultantplus://offline/ref=6BD04249B3E1511B3FE5046011E1536CD9D8A05386C11EDD05D851FED03D31FB3DD337A997B3682813638F620ECECC87986AC76702CBA41AP463K" TargetMode="External"/><Relationship Id="rId2" Type="http://schemas.openxmlformats.org/officeDocument/2006/relationships/hyperlink" Target="consultantplus://offline/ref=B79A3446E0CA75340C506334CE766443CAEAB21E756EADB463F0FF7AEAD5A237EA3828B0325351DFB5FE186FAF4194EF11B2860FC0A227J775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6BD04249B3E1511B3FE5046011E1536CD8D2A6568BC41EDD05D851FED03D31FB3DD337A997B36D2A1F638F620ECECC87986AC76702CBA41AP463K" TargetMode="External"/><Relationship Id="rId5" Type="http://schemas.openxmlformats.org/officeDocument/2006/relationships/hyperlink" Target="consultantplus://offline/ref=6BD04249B3E1511B3FE5046011E1536CD8D2A6568BC41EDD05D851FED03D31FB3DD337A997B36D281F638F620ECECC87986AC76702CBA41AP463K" TargetMode="External"/><Relationship Id="rId4" Type="http://schemas.openxmlformats.org/officeDocument/2006/relationships/hyperlink" Target="consultantplus://offline/ref=6BD04249B3E1511B3FE5046011E1536CD8D2A6568BC41EDD05D851FED03D31FB3DD337A997B36D2916638F620ECECC87986AC76702CBA41AP463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D459B7BE325957A603DE12DB8E416DEDF777D3C93954437F854506D65369C76D69C4AEBF746ADC0C9B993AA0E8BF5150FCB9D3EBA7FEFF231CLBL" TargetMode="External"/><Relationship Id="rId13" Type="http://schemas.openxmlformats.org/officeDocument/2006/relationships/hyperlink" Target="consultantplus://offline/ref=058EB04EBEA2F44688A10F17252C51935F055A768C99050D3A9C0C8C3F0826A7B7B361711E15CE40A93FC849F1DD050E8BE52EBCA440F0E0W0N7L" TargetMode="External"/><Relationship Id="rId3" Type="http://schemas.openxmlformats.org/officeDocument/2006/relationships/hyperlink" Target="consultantplus://offline/ref=5306EEC8E4BFD4D240DBEFDB8981728CD0BE0EC65974806D8ED1F7EAF9A9B79CDEF927C696CD96E5EDACA3C0446996F0E13FC4ADEFC46FA6sFFEL" TargetMode="External"/><Relationship Id="rId7" Type="http://schemas.openxmlformats.org/officeDocument/2006/relationships/hyperlink" Target="consultantplus://offline/ref=D459B7BE325957A603DE12DB8E416DEDF777D3C93954437F854506D65369C76D69C4AEBF746ADD0A9B993AA0E8BF5150FCB9D3EBA7FEFF231CLBL" TargetMode="External"/><Relationship Id="rId12" Type="http://schemas.openxmlformats.org/officeDocument/2006/relationships/hyperlink" Target="consultantplus://offline/ref=058EB04EBEA2F44688A10F17252C51935F055A768C99050D3A9C0C8C3F0826A7B7B361711E15CE4EA73FC849F1DD050E8BE52EBCA440F0E0W0N7L" TargetMode="External"/><Relationship Id="rId2" Type="http://schemas.openxmlformats.org/officeDocument/2006/relationships/hyperlink" Target="consultantplus://offline/ref=5306EEC8E4BFD4D240DBEFDB8981728CD0BE0EC65974806D8ED1F7EAF9A9B79CDEF927C696CD96E0ECACA3C0446996F0E13FC4ADEFC46FA6sFFE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4C01AD784E9109C691E5AF4EFDDE0AE52DEDDBF3EFB66E73A3B1C7F05C1B0B9C76F8EFF8D9552C319CC4E24641D071768671542D9153EC3C1CN3L" TargetMode="External"/><Relationship Id="rId11" Type="http://schemas.openxmlformats.org/officeDocument/2006/relationships/hyperlink" Target="consultantplus://offline/ref=058EB04EBEA2F44688A10F17252C51935F055A768C99050D3A9C0C8C3F0826A7B7B361711E15CF4CAE3FC849F1DD050E8BE52EBCA440F0E0W0N7L" TargetMode="External"/><Relationship Id="rId5" Type="http://schemas.openxmlformats.org/officeDocument/2006/relationships/hyperlink" Target="consultantplus://offline/ref=4C01AD784E9109C691E5AF4EFDDE0AE52DEDDBF3EFB66E73A3B1C7F05C1B0B9C76F8EFF8D9552C3290C4E24641D071768671542D9153EC3C1CN3L" TargetMode="External"/><Relationship Id="rId10" Type="http://schemas.openxmlformats.org/officeDocument/2006/relationships/hyperlink" Target="consultantplus://offline/ref=D459B7BE325957A603DE12DB8E416DEDF777D3C93954437F854506D65369C76D69C4AEBF746ADC0F97993AA0E8BF5150FCB9D3EBA7FEFF231CLBL" TargetMode="External"/><Relationship Id="rId4" Type="http://schemas.openxmlformats.org/officeDocument/2006/relationships/hyperlink" Target="consultantplus://offline/ref=4C01AD784E9109C691E5AF4EFDDE0AE52DEDDBF3EFB66E73A3B1C7F05C1B0B9C76F8EFF8D9552D3690C4E24641D071768671542D9153EC3C1CN3L" TargetMode="External"/><Relationship Id="rId9" Type="http://schemas.openxmlformats.org/officeDocument/2006/relationships/hyperlink" Target="consultantplus://offline/ref=D459B7BE325957A603DE12DB8E416DEDF777D3C93954437F854506D65369C76D69C4AEBF746ADC0F9A993AA0E8BF5150FCB9D3EBA7FEFF231CLBL" TargetMode="Externa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onsultantplus://offline/ref=F19E2C29CFC2A5AE9F212836E7529CB3292FCF640DDA5920A1084A5FD36431126C5238EA0B4617D14311ED4D9BD1B29CB78BE5661604C444Z4C4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AABADF2C0DFD0768C7019F262F33A2F49A9172D14001BAD8C5F94C0C802CDCCF027E909673223D98BEA68704EB82F8875FD04654AB9885B9wEt0M" TargetMode="External"/><Relationship Id="rId3" Type="http://schemas.openxmlformats.org/officeDocument/2006/relationships/hyperlink" Target="consultantplus://offline/ref=13C4CD53F57F3051D47C8849075FAD5D58E4C487F5029DB93E565A450E5A97B74D26CC2078E4E67C8F061ED1C2FD4DFB9F5095A9C941C39ES7t0M" TargetMode="External"/><Relationship Id="rId7" Type="http://schemas.openxmlformats.org/officeDocument/2006/relationships/hyperlink" Target="consultantplus://offline/ref=AABADF2C0DFD0768C7019F262F33A2F49A9172D14001BAD8C5F94C0C802CDCCF027E909673223D99B7A68704EB82F8875FD04654AB9885B9wEt0M" TargetMode="External"/><Relationship Id="rId12" Type="http://schemas.openxmlformats.org/officeDocument/2006/relationships/image" Target="../media/image4.png"/><Relationship Id="rId2" Type="http://schemas.openxmlformats.org/officeDocument/2006/relationships/hyperlink" Target="consultantplus://offline/ref=13C4CD53F57F3051D47C8849075FAD5D58E4C487F5029DB93E565A450E5A97B74D26CC2078E4E67D8B061ED1C2FD4DFB9F5095A9C941C39ES7t0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13C4CD53F57F3051D47C8849075FAD5D59EEC380FC019DB93E565A450E5A97B75F26942C78E1FA7C8B13488087SAt1M" TargetMode="External"/><Relationship Id="rId11" Type="http://schemas.openxmlformats.org/officeDocument/2006/relationships/hyperlink" Target="consultantplus://offline/ref=AA704E6C430C1D9D4A71AA967A2EF7E766F43908A43A8336F7481526DC49A046D332717B72E8D60417FAE8A8E60BF3F8BF150A8C5798027DHE50M" TargetMode="External"/><Relationship Id="rId5" Type="http://schemas.openxmlformats.org/officeDocument/2006/relationships/hyperlink" Target="consultantplus://offline/ref=13C4CD53F57F3051D47C8849075FAD5D58E4C487F5029DB93E565A450E5A97B74D26CC2078E4E67A8E061ED1C2FD4DFB9F5095A9C941C39ES7t0M" TargetMode="External"/><Relationship Id="rId10" Type="http://schemas.openxmlformats.org/officeDocument/2006/relationships/hyperlink" Target="consultantplus://offline/ref=AABADF2C0DFD0768C7019F262F33A2F49A9173D24D02BAD8C5F94C0C802CDCCF107EC89A73272699B3B3D155AEwDtEM" TargetMode="External"/><Relationship Id="rId4" Type="http://schemas.openxmlformats.org/officeDocument/2006/relationships/hyperlink" Target="consultantplus://offline/ref=13C4CD53F57F3051D47C8849075FAD5D58E4C487F5029DB93E565A450E5A97B74D26CC2078E4E67F8F061ED1C2FD4DFB9F5095A9C941C39ES7t0M" TargetMode="External"/><Relationship Id="rId9" Type="http://schemas.openxmlformats.org/officeDocument/2006/relationships/hyperlink" Target="consultantplus://offline/ref=AABADF2C0DFD0768C7019F262F33A2F49A9172D14001BAD8C5F94C0C802CDCCF027E909673223D9ABEA68704EB82F8875FD04654AB9885B9wEt0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1B501ECCAEBA85B84D977E25354832509B38BEF5E756462A9F8518803F5DA5E83AB73F04337325D5CDB6A75BF32CF2B64B7E03E68C669ACcD6BM" TargetMode="External"/><Relationship Id="rId3" Type="http://schemas.openxmlformats.org/officeDocument/2006/relationships/hyperlink" Target="consultantplus://offline/ref=8C1AA3CA3CA2D482419C7FA6DD0F23133B3241EBA99261237AFEFC378952B3B43B6BF5CE1E48649B7A6D57C935AE1D12BF9CE8AEECFB03F3DA67M" TargetMode="External"/><Relationship Id="rId7" Type="http://schemas.openxmlformats.org/officeDocument/2006/relationships/hyperlink" Target="consultantplus://offline/ref=31B501ECCAEBA85B84D977E25354832509B38BEF5E756462A9F8518803F5DA5E83AB73F04337325E55DB6A75BF32CF2B64B7E03E68C669ACcD6BM" TargetMode="External"/><Relationship Id="rId2" Type="http://schemas.openxmlformats.org/officeDocument/2006/relationships/hyperlink" Target="consultantplus://offline/ref=8C1AA3CA3CA2D482419C7FA6DD0F23133B3241EBA99261237AFEFC378952B3B43B6BF5CE1E48649A7E6D57C935AE1D12BF9CE8AEECFB03F3DA67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31B501ECCAEBA85B84D977E25354832509B38BEF5E756462A9F8518803F5DA5E83AB73F04337325F5CDB6A75BF32CF2B64B7E03E68C669ACcD6BM" TargetMode="External"/><Relationship Id="rId5" Type="http://schemas.openxmlformats.org/officeDocument/2006/relationships/hyperlink" Target="consultantplus://offline/ref=8C1AA3CA3CA2D482419C7FA6DD0F23133B3241EBA99261237AFEFC378952B3B43B6BF5CE1E48649C7F6D57C935AE1D12BF9CE8AEECFB03F3DA67M" TargetMode="External"/><Relationship Id="rId4" Type="http://schemas.openxmlformats.org/officeDocument/2006/relationships/hyperlink" Target="consultantplus://offline/ref=8C1AA3CA3CA2D482419C7FA6DD0F23133B3241EBA99261237AFEFC378952B3B43B6BF5CE1E4864997E6D57C935AE1D12BF9CE8AEECFB03F3DA67M" TargetMode="Externa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44205DB46768D55FC069128E70CD3F3A5F9A3104C5B954E1CB8F64703C418D91D9A8AFB32E16C04FE510FE277C5E5B648884B1AA7F27FCp5w3N" TargetMode="External"/><Relationship Id="rId7" Type="http://schemas.openxmlformats.org/officeDocument/2006/relationships/image" Target="../media/image4.png"/><Relationship Id="rId2" Type="http://schemas.openxmlformats.org/officeDocument/2006/relationships/hyperlink" Target="consultantplus://offline/ref=B844205DB46768D55FC069128E70CD3F3A5F9A3104C5B954E1CB8F64703C418D91D9A8AFB32E16C14BE510FE277C5E5B648884B1AA7F27FCp5w3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89EBEFB2FA22D6AA593E9391250B1505BE6CA362E11B7C5EE59659CA40E7707BBF5DA07A517C396C9B74A05EE73DE6D53B1F2D978BE0A491O4x3N" TargetMode="External"/><Relationship Id="rId5" Type="http://schemas.openxmlformats.org/officeDocument/2006/relationships/hyperlink" Target="consultantplus://offline/ref=89EBEFB2FA22D6AA593E9391250B1505BE6CA362E11B7C5EE59659CA40E7707BBF5DA07A517C396F9274A05EE73DE6D53B1F2D978BE0A491O4x3N" TargetMode="External"/><Relationship Id="rId4" Type="http://schemas.openxmlformats.org/officeDocument/2006/relationships/hyperlink" Target="consultantplus://offline/ref=89EBEFB2FA22D6AA593E9391250B1505BE6CA362E11B7C5EE59659CA40E7707BBF5DA07A517C396E9B74A05EE73DE6D53B1F2D978BE0A491O4x3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43ECE1851F7692E774C57DB859825FF82C9E7914EE97DE3DCADB0D2330A1BE968A1709BFF0E0BB97396663B67DA231DAB628EDE85CB0306DQ7y8N" TargetMode="External"/><Relationship Id="rId2" Type="http://schemas.openxmlformats.org/officeDocument/2006/relationships/hyperlink" Target="consultantplus://offline/ref=D37EFC387F1AABCF6D5499BF050C65E9782C96B19CBC40AE773C78E81FCD0CF3DBA1A9889D82C8884725DC997E8261C0D3A981D88B42CB6E1DxB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3475136732A24289B249B1339FED3D69E9F774097D9165B8B3AF54A2ADF39FE47EA76D59580706C0822CCFCC3D78B16372AE2C1CB19E9EDw5z9N" TargetMode="External"/><Relationship Id="rId2" Type="http://schemas.openxmlformats.org/officeDocument/2006/relationships/hyperlink" Target="consultantplus://offline/ref=A3475136732A24289B249B1339FED3D69E9F774097D9165B8B3AF54A2ADF39FE47EA76D59580706D0122CCFCC3D78B16372AE2C1CB19E9EDw5z9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A3475136732A24289B249B1339FED3D69E9F774097D9165B8B3AF54A2ADF39FE47EA76D59580706F0122CCFCC3D78B16372AE2C1CB19E9EDw5z9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2D75486400F4F30010ABF086698BCC7C988E19CEE29E87A35C5B9760FC99532A8D2A8DB9A7C176E1DD463BD5785F0463F03431BFD4849A1F61BN" TargetMode="External"/><Relationship Id="rId2" Type="http://schemas.openxmlformats.org/officeDocument/2006/relationships/hyperlink" Target="consultantplus://offline/ref=72D75486400F4F30010ABF086698BCC7C988E19CEE29E87A35C5B9760FC99532A8D2A8DB9A7C176F14D463BD5785F0463F03431BFD4849A1F61B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72D75486400F4F30010ABF086698BCC7C988E19CEE29E87A35C5B9760FC99532A8D2A8DB9A7C176D14D463BD5785F0463F03431BFD4849A1F61B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24CD0A11D3E59349F79DD1336F074CDAD4BD13661D9971D39C08456EFD242E69E33DC6405B2075368CABC34E961D95A1095F458C3CFF3B1Z32AN" TargetMode="External"/><Relationship Id="rId3" Type="http://schemas.openxmlformats.org/officeDocument/2006/relationships/hyperlink" Target="consultantplus://offline/ref=9BE7BF71AB397027661E1B4A8D1425F0EA3CEF89B62682AE5E6216F2AA570AA82C2D5DFD837B9FDBBCDEAB6BC41100156198A7C417C1865ABA2FN" TargetMode="External"/><Relationship Id="rId7" Type="http://schemas.openxmlformats.org/officeDocument/2006/relationships/hyperlink" Target="consultantplus://offline/ref=324CD0A11D3E59349F79DD1336F074CDAD4BD13661D9971D39C08456EFD242E69E33DC6405B2075061CABC34E961D95A1095F458C3CFF3B1Z32AN" TargetMode="External"/><Relationship Id="rId2" Type="http://schemas.openxmlformats.org/officeDocument/2006/relationships/hyperlink" Target="consultantplus://offline/ref=9BE7BF71AB397027661E1B4A8D1425F0EA3CEF89B62682AE5E6216F2AA570AA82C2D5DFD837B9FD8BCDEAB6BC41100156198A7C417C1865ABA2F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324CD0A11D3E59349F79DD1336F074CDAD4BD13661D9971D39C08456EFD242E69E33DC6405B2075261CABC34E961D95A1095F458C3CFF3B1Z32AN" TargetMode="External"/><Relationship Id="rId5" Type="http://schemas.openxmlformats.org/officeDocument/2006/relationships/hyperlink" Target="consultantplus://offline/ref=9BE7BF71AB397027661E1B4A8D1425F0EA3CEF89B62682AE5E6216F2AA570AA82C2D5DFD837B9FD9B8DEAB6BC41100156198A7C417C1865ABA2FN" TargetMode="External"/><Relationship Id="rId4" Type="http://schemas.openxmlformats.org/officeDocument/2006/relationships/hyperlink" Target="consultantplus://offline/ref=9BE7BF71AB397027661E1B4A8D1425F0EA3CEF89B62682AE5E6216F2AA570AA82C2D5DFD837B9FDEBDDEAB6BC41100156198A7C417C1865ABA2FN" TargetMode="Externa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411AECBA97CB052187AB6AB1B51BAEB9AA6229BC04E2F9A7C6AA4BA0FF397370BD5A94EFB882B9A34041E85B21ED9083EBED3FF79EBEA5AW139N" TargetMode="External"/><Relationship Id="rId2" Type="http://schemas.openxmlformats.org/officeDocument/2006/relationships/hyperlink" Target="consultantplus://offline/ref=3411AECBA97CB052187AB6AB1B51BAEB9AA6229BC04E2F9A7C6AA4BA0FF397370BD5A94EFB882B9B30041E85B21ED9083EBED3FF79EBEA5AW139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consultantplus://offline/ref=3411AECBA97CB052187AB6AB1B51BAEB9AA6229BC04E2F9A7C6AA4BA0FF397370BD5A94EFB882B9D31041E85B21ED9083EBED3FF79EBEA5AW139N" TargetMode="External"/><Relationship Id="rId4" Type="http://schemas.openxmlformats.org/officeDocument/2006/relationships/hyperlink" Target="consultantplus://offline/ref=3411AECBA97CB052187AB6AB1B51BAEB9AA6229BC04E2F9A7C6AA4BA0FF397370BD5A94EFB882B9830041E85B21ED9083EBED3FF79EBEA5AW139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82ABCD1EE08BCF36BAFF048EF474207AD995C99FACB14D9AABA2FD2D9E61B7D4169000C3A1EB6247759B727839D9D45198B17ECF6B1DA86X666N" TargetMode="External"/><Relationship Id="rId2" Type="http://schemas.openxmlformats.org/officeDocument/2006/relationships/hyperlink" Target="consultantplus://offline/ref=B82ABCD1EE08BCF36BAFF048EF474207AD995C99FACB14D9AABA2FD2D9E61B7D4169000C3A1EB6257E59B727839D9D45198B17ECF6B1DA86X666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consultantplus://offline/ref=B82ABCD1EE08BCF36BAFF048EF474207AD995C99FACB14D9AABA2FD2D9E61B7D4169000C3A1EB6267759B727839D9D45198B17ECF6B1DA86X666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arisa.garbuzova02@gmail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7.jpg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7805B4-BE63-44B0-93D7-A962E1A14659}"/>
              </a:ext>
            </a:extLst>
          </p:cNvPr>
          <p:cNvSpPr/>
          <p:nvPr/>
        </p:nvSpPr>
        <p:spPr>
          <a:xfrm>
            <a:off x="551384" y="867937"/>
            <a:ext cx="10801200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контроля и надзора при обращении лекарственных средств, медицинских изделий, лицензионного контроля фармацевтической деятельности  </a:t>
            </a:r>
          </a:p>
          <a:p>
            <a:pPr indent="342900" algn="ctr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квартал 201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1464" y="160051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по надзору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здравоохранения по Липецкой области</a:t>
            </a:r>
            <a:r>
              <a:rPr lang="ru-RU" sz="2000" b="1" dirty="0">
                <a:solidFill>
                  <a:srgbClr val="59B0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CA3867-2291-4FE2-BEDE-729D8219D35E}"/>
              </a:ext>
            </a:extLst>
          </p:cNvPr>
          <p:cNvSpPr/>
          <p:nvPr/>
        </p:nvSpPr>
        <p:spPr>
          <a:xfrm>
            <a:off x="2999656" y="5488762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–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организации государственного контроля и надзора в сфере здравоохранения Территориального органа Федеральной службы по надзору в сфере здравоохранения по Липецкой области;</a:t>
            </a:r>
          </a:p>
          <a:p>
            <a:pPr algn="r" defTabSz="914321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Виталий Анатольевич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28CBA-7101-4261-9662-DD8145D903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508" y="3429000"/>
            <a:ext cx="5779076" cy="20597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706AC-9AD1-4FC6-B82A-698B353D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AC58B-68BC-43EF-93F3-3AFD113F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BE47F-72D4-4CC0-9590-6B96F631467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DBDEA"/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За 1 квартал 2019 года  в территориальный орган поступило 131 обращение граждан, что  на  9 %  больше, чем в аналогичном периоде 2018 года (1 квартал 2018 г. – 118  обращение). По результатам рассмотрения количество обоснованных обращений составило 66,  за аналогичный период 2018 года  –  33 (28%).</a:t>
            </a:r>
          </a:p>
          <a:p>
            <a:pPr algn="just"/>
            <a:r>
              <a:rPr lang="ru-RU" dirty="0"/>
              <a:t>В 1 квартале 2019 года 63 обращений (56%) поступило от граждан по вопросу неудовлетворительной организации работы государственных медицинских организаций (в 1 квартале 2018 года – 66 обращений (56%).</a:t>
            </a:r>
          </a:p>
          <a:p>
            <a:pPr algn="just"/>
            <a:r>
              <a:rPr lang="ru-RU" dirty="0"/>
              <a:t>Основная часть обращений поступает по вопросам качества и безопасности медицинской деятельности (23%),  льготного лекарственного обеспечения граждан (35%), организации оказания медицинской помощи (9%), лицензирования медицинской и фармацевтической деятельности (2%). За 1 квартал 2019 года увеличилось количество обращений по вопросам льготного лекарственного обеспечения с 27 (1 квартал 2018 года) до 46 (1 квартал 2019 года). </a:t>
            </a:r>
          </a:p>
          <a:p>
            <a:pPr algn="just"/>
            <a:r>
              <a:rPr lang="ru-RU" dirty="0"/>
              <a:t>Основные источники получения жалоб: письма заявителей, направленные в территориальный орган  (36%), заявления, перенаправленные из Министерства здравоохранения Российской Федерации (4,8%),  электронные письма (16,7%), обращения, перенаправленные прокуратурами районов Липецкой области (14,5%) и т.д.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0E20D-1CBA-467B-A550-13FAB2570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726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46" y="-54638"/>
            <a:ext cx="2176461" cy="2560542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82327"/>
              </p:ext>
            </p:extLst>
          </p:nvPr>
        </p:nvGraphicFramePr>
        <p:xfrm>
          <a:off x="0" y="809328"/>
          <a:ext cx="12192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6D2EB69C-966E-4ADA-B19B-3B6DAE7F6073}"/>
              </a:ext>
            </a:extLst>
          </p:cNvPr>
          <p:cNvSpPr/>
          <p:nvPr/>
        </p:nvSpPr>
        <p:spPr>
          <a:xfrm rot="5400000">
            <a:off x="281355" y="2313891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F7E06550-9F66-4647-BFC6-7691A082CDF4}"/>
              </a:ext>
            </a:extLst>
          </p:cNvPr>
          <p:cNvSpPr/>
          <p:nvPr/>
        </p:nvSpPr>
        <p:spPr>
          <a:xfrm rot="5400000">
            <a:off x="251173" y="3091877"/>
            <a:ext cx="547160" cy="38926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D6D5275C-CB2A-45D8-89CB-AB187537F1A9}"/>
              </a:ext>
            </a:extLst>
          </p:cNvPr>
          <p:cNvSpPr/>
          <p:nvPr/>
        </p:nvSpPr>
        <p:spPr>
          <a:xfrm rot="5400000">
            <a:off x="2965934" y="1525656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DA99FBC7-44DF-4D58-98FE-BDE13B8AD9F6}"/>
              </a:ext>
            </a:extLst>
          </p:cNvPr>
          <p:cNvSpPr/>
          <p:nvPr/>
        </p:nvSpPr>
        <p:spPr>
          <a:xfrm rot="5400000">
            <a:off x="2965935" y="1033620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2C2697C3-FE25-499D-B2FA-55800515E75D}"/>
              </a:ext>
            </a:extLst>
          </p:cNvPr>
          <p:cNvSpPr/>
          <p:nvPr/>
        </p:nvSpPr>
        <p:spPr>
          <a:xfrm rot="5400000">
            <a:off x="276119" y="3997904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BEF29DA-CCEB-44A7-94A1-54F3274C6781}"/>
              </a:ext>
            </a:extLst>
          </p:cNvPr>
          <p:cNvSpPr/>
          <p:nvPr/>
        </p:nvSpPr>
        <p:spPr>
          <a:xfrm rot="5400000">
            <a:off x="276120" y="4835193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76F68191-0084-4C97-A39C-F02538150280}"/>
              </a:ext>
            </a:extLst>
          </p:cNvPr>
          <p:cNvSpPr/>
          <p:nvPr/>
        </p:nvSpPr>
        <p:spPr>
          <a:xfrm rot="5400000">
            <a:off x="276119" y="5627581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432A83C8-C53D-4156-9AC8-5EF3DEA4B141}"/>
              </a:ext>
            </a:extLst>
          </p:cNvPr>
          <p:cNvSpPr/>
          <p:nvPr/>
        </p:nvSpPr>
        <p:spPr>
          <a:xfrm rot="5400000">
            <a:off x="276119" y="6292426"/>
            <a:ext cx="492035" cy="38402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BCB4F7-0BA8-4FD7-85C9-D3D15DC43D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76938"/>
            <a:ext cx="901794" cy="10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3D10A-014C-4FEF-9E49-9AB7F8D2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6" y="2676078"/>
            <a:ext cx="1322947" cy="15058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E2445-318D-4EA0-816A-25BB7792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6701CC-2D7B-4AEF-A940-66E840E82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840" y="528774"/>
            <a:ext cx="10972800" cy="5852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65F205-69F9-4DF0-86D9-E29C89A40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79A0B-0AE7-4C89-8756-3A6A3A3E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A80358-B52E-4C9C-BFAB-B13BF7979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656" y="2420888"/>
            <a:ext cx="8784976" cy="3528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5EDB2-9D6E-44C2-8B54-ECF2058D1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1BD6-30C7-459E-9226-5D34A746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01648-F0C4-40EE-9401-E4A940016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3BF4E3-727D-4CB1-8690-5A659D9E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8" y="99393"/>
            <a:ext cx="121323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18227-D632-48ED-9E65-4110F4BF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340"/>
            <a:ext cx="12192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при приёме медицинских изделий.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EC6CD3-C600-42CC-9116-B0A1FC558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3" y="1587702"/>
            <a:ext cx="3742101" cy="212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B8254A0F-FA9F-4403-8C32-37365BFC9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047779"/>
              </p:ext>
            </p:extLst>
          </p:nvPr>
        </p:nvGraphicFramePr>
        <p:xfrm>
          <a:off x="5622776" y="1989523"/>
          <a:ext cx="5482952" cy="126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466D88A-55FE-43EB-AD83-6FD0783F0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81607"/>
              </p:ext>
            </p:extLst>
          </p:nvPr>
        </p:nvGraphicFramePr>
        <p:xfrm>
          <a:off x="6168008" y="3832418"/>
          <a:ext cx="439248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84C40AF8-EF98-4970-91AE-38B9E8D69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999185"/>
              </p:ext>
            </p:extLst>
          </p:nvPr>
        </p:nvGraphicFramePr>
        <p:xfrm>
          <a:off x="484456" y="3258537"/>
          <a:ext cx="4305240" cy="336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AE54575F-7F4F-4CC1-91BF-972AB63BD3F2}"/>
              </a:ext>
            </a:extLst>
          </p:cNvPr>
          <p:cNvSpPr/>
          <p:nvPr/>
        </p:nvSpPr>
        <p:spPr>
          <a:xfrm>
            <a:off x="8121936" y="3274581"/>
            <a:ext cx="484632" cy="54760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364BB983-83B6-4C2C-93C8-99FCF4D97346}"/>
              </a:ext>
            </a:extLst>
          </p:cNvPr>
          <p:cNvSpPr/>
          <p:nvPr/>
        </p:nvSpPr>
        <p:spPr>
          <a:xfrm rot="5400000">
            <a:off x="5236536" y="4421637"/>
            <a:ext cx="484632" cy="137831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4019D50-0ED4-4256-8C91-17407EE7FB89}"/>
              </a:ext>
            </a:extLst>
          </p:cNvPr>
          <p:cNvSpPr/>
          <p:nvPr/>
        </p:nvSpPr>
        <p:spPr>
          <a:xfrm>
            <a:off x="2171564" y="4139151"/>
            <a:ext cx="2376264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Скачать РУ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E252DB-9697-4C5E-AAF1-BEFBC181EF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" y="39226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6F0BD1-B9E0-46AA-88FF-60CCF62924C8}"/>
              </a:ext>
            </a:extLst>
          </p:cNvPr>
          <p:cNvSpPr/>
          <p:nvPr/>
        </p:nvSpPr>
        <p:spPr>
          <a:xfrm>
            <a:off x="1334240" y="611937"/>
            <a:ext cx="10090352" cy="6243697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3429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175" indent="-257175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0375" indent="-257175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7575" indent="-257175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775" indent="-257175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72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Порядок назначения лекарственных препаратов и выписки рецептов </a:t>
            </a:r>
          </a:p>
          <a:p>
            <a:pPr algn="ctr">
              <a:spcBef>
                <a:spcPts val="272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(Приказ Минздрава России от 14.01.2019 N 4н) </a:t>
            </a:r>
            <a:endParaRPr lang="ru-RU" altLang="ru-RU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ts val="272"/>
              </a:spcBef>
            </a:pPr>
            <a:r>
              <a:rPr lang="ru-RU" altLang="ru-RU" sz="1723" b="1" dirty="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altLang="ru-RU" sz="1723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272"/>
              </a:spcBef>
              <a:spcAft>
                <a:spcPts val="272"/>
              </a:spcAft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  С 07.04.2019 года начал действовать Приказ Минздрава России от 14.01.2019 №4н 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хранения". </a:t>
            </a:r>
          </a:p>
          <a:p>
            <a:pPr algn="just">
              <a:spcBef>
                <a:spcPts val="272"/>
              </a:spcBef>
              <a:spcAft>
                <a:spcPts val="272"/>
              </a:spcAft>
            </a:pPr>
            <a:r>
              <a:rPr lang="ru-RU" altLang="ru-RU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Со вступлением в силу Приказа Минздрава №4н прекратил полностью свое действие Приказ Минздрава России от 20.12.2012 N 1175н (ред. от 31.10.2017) "Об утверждении порядка назначения и выписывания лекарственных препаратов, а также форм рецептурных бланков на лекарственные препараты, порядка оформления указанных бланков, их учета и хранения". </a:t>
            </a:r>
            <a:endParaRPr lang="ru-RU" altLang="ru-RU" sz="1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272"/>
              </a:spcBef>
              <a:spcAft>
                <a:spcPts val="272"/>
              </a:spcAft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Целью создания нового Порядка назначения и выписывания лекарственных препаратов была необходимость регламентирования на федеральном уровне вопроса об использовании электронных рецептов. Однако помимо блока положений об оформлении рецепта в форме электронного документа были внесены изменения по всему документу. Основная часть поправок ведет к реальным действиям для аптек, поскольку отпуск по неправильно оформленному рецепту – это ответственность аптеки.</a:t>
            </a:r>
          </a:p>
          <a:p>
            <a:pPr algn="just">
              <a:spcBef>
                <a:spcPts val="272"/>
              </a:spcBef>
              <a:spcAft>
                <a:spcPts val="272"/>
              </a:spcAft>
            </a:pP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Анализ Приказа №4н уже проведен многими участниками фармацевтического рынка. Мы решили подвести итоги и оформить результаты сравнения двух Приказов в приведенной ниже таблице.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4770D-7037-41A3-8792-ABB3E1AEA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" y="39226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8A04AE7-40D8-4317-9E9F-1D9DD2AD8BC6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228936"/>
          <a:ext cx="8882427" cy="6565710"/>
        </p:xfrm>
        <a:graphic>
          <a:graphicData uri="http://schemas.openxmlformats.org/drawingml/2006/table">
            <a:tbl>
              <a:tblPr/>
              <a:tblGrid>
                <a:gridCol w="4440494">
                  <a:extLst>
                    <a:ext uri="{9D8B030D-6E8A-4147-A177-3AD203B41FA5}">
                      <a16:colId xmlns:a16="http://schemas.microsoft.com/office/drawing/2014/main" val="1199078361"/>
                    </a:ext>
                  </a:extLst>
                </a:gridCol>
                <a:gridCol w="4441933">
                  <a:extLst>
                    <a:ext uri="{9D8B030D-6E8A-4147-A177-3AD203B41FA5}">
                      <a16:colId xmlns:a16="http://schemas.microsoft.com/office/drawing/2014/main" val="925590295"/>
                    </a:ext>
                  </a:extLst>
                </a:gridCol>
              </a:tblGrid>
              <a:tr h="414676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Приказ №1175н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Приказ №4н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63763"/>
                  </a:ext>
                </a:extLst>
              </a:tr>
              <a:tr h="615103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П.3.1.Порядка назначения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«Назначение лекарственных препаратов при оказании медицинской помощи в стационарных условиях и их выписывание в требованиях-накладных в соответствии с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Инструкцией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 порядке выписывания лекарственных препаратов и оформления рецептов и требований-накладных, утвержденной приказом Министерства здравоохранения и социального развития Российской Федерации от 12 февраля 2007 г. N 110 "О порядке назначения и выписывания лекарственных препаратов, изделий медицинского назначения и специализированных продуктов лечебного питания" &lt;1.1&gt;, осуществляется по международному непатентованному, группировочному или торговому наименованию».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П.5. Порядка назначения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«Назначение лекарственных препаратов при оказании медицинской помощи в стационарных условиях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требованиях-накладных, направляемых в аптечные организации, являющиеся структурными подразделениями медицинской организации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в которой оказывается медицинская помощь, осуществляется в соответствии с 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Инструкцией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 порядке выписывания лекарственных препаратов и оформления рецептов и требований-накладных, утвержденной приказом Министерства здравоохранения и социального развития Российской Федерации от 12 февраля 2007 г. N 110 "О порядке назначения и выписывания лекарственных препаратов, изделий медицинского назначения и специализированных продуктов лечебного питания"»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8502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C2C8DC-9B1A-4862-BF5A-68A3469379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D46EAB-CABB-4502-B2DC-2AE3800224F5}"/>
              </a:ext>
            </a:extLst>
          </p:cNvPr>
          <p:cNvGraphicFramePr>
            <a:graphicFrameLocks noGrp="1"/>
          </p:cNvGraphicFramePr>
          <p:nvPr/>
        </p:nvGraphicFramePr>
        <p:xfrm>
          <a:off x="1655507" y="359963"/>
          <a:ext cx="9012014" cy="6576060"/>
        </p:xfrm>
        <a:graphic>
          <a:graphicData uri="http://schemas.openxmlformats.org/drawingml/2006/table">
            <a:tbl>
              <a:tblPr/>
              <a:tblGrid>
                <a:gridCol w="4505287">
                  <a:extLst>
                    <a:ext uri="{9D8B030D-6E8A-4147-A177-3AD203B41FA5}">
                      <a16:colId xmlns:a16="http://schemas.microsoft.com/office/drawing/2014/main" val="3100063332"/>
                    </a:ext>
                  </a:extLst>
                </a:gridCol>
                <a:gridCol w="4506727">
                  <a:extLst>
                    <a:ext uri="{9D8B030D-6E8A-4147-A177-3AD203B41FA5}">
                      <a16:colId xmlns:a16="http://schemas.microsoft.com/office/drawing/2014/main" val="561047777"/>
                    </a:ext>
                  </a:extLst>
                </a:gridCol>
              </a:tblGrid>
              <a:tr h="6434396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П.5 Порядка назначения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Рецепт на лекарственный препарат может быть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получен пациентом или его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законным представителем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Факт выдачи рецепта на лекарственный препарат законному представителю фиксируется записью в медицинской карте пациента.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5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число людей, которым может быть выдан рецепт, включены лица, получившие доверенность от пациента. Однако нормами Приказа №403н установлено, что таким лицам сотрудники аптеки имеют право выдать лекарства по рецепту только на наркотические и психотропные препараты списка </a:t>
                      </a:r>
                      <a:r>
                        <a:rPr kumimoji="0" lang="en-US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II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«20. </a:t>
                      </a:r>
                      <a:r>
                        <a:rPr kumimoji="0" lang="ru-RU" altLang="ru-RU" sz="15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Наркотические и психотропные лекарственные препараты </a:t>
                      </a:r>
                      <a:r>
                        <a:rPr kumimoji="0" lang="ru-RU" altLang="ru-RU" sz="15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списка II</a:t>
                      </a:r>
                      <a:r>
                        <a:rPr kumimoji="0" lang="ru-RU" altLang="ru-RU" sz="15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за исключением лекарственных препаратов в виде трансдермальных терапевтических систем, 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отпускаются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при предъявлении документа, удостоверяющего личность, лицу, указанному в рецепте, его законному представителю или 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лицу, имеющему оформленную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соответствии с законодательством Российской Федерации </a:t>
                      </a: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доверенность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на право получения таких наркотических и психотропных лекарственных препаратов».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П.7 Порядка назначения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Рецепт на бумажном носителе, оформленный на рецептурном бланке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 N 107-1/у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N 148-1/у-88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N 148-1/у-04 (л)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утвержденных настоящим приказом, а также рецепт на бумажном носителе, оформленный на рецептурном бланке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формы N 107/у-НП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может быть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получен пациентом, его законным представителем или лицом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имеющим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оформленную в соответствии с гражданским законодательством Российской Федерации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доверенность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от пациента на право получения такого рецепта (далее - уполномоченное лицо).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3815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9C07AD-85A1-4310-9F59-694ADD7223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DD3DA6-A787-4C05-B364-A82197C203A1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228937"/>
          <a:ext cx="8947222" cy="6303672"/>
        </p:xfrm>
        <a:graphic>
          <a:graphicData uri="http://schemas.openxmlformats.org/drawingml/2006/table">
            <a:tbl>
              <a:tblPr firstRow="1" firstCol="1" bandRow="1"/>
              <a:tblGrid>
                <a:gridCol w="4473611">
                  <a:extLst>
                    <a:ext uri="{9D8B030D-6E8A-4147-A177-3AD203B41FA5}">
                      <a16:colId xmlns:a16="http://schemas.microsoft.com/office/drawing/2014/main" val="3815311018"/>
                    </a:ext>
                  </a:extLst>
                </a:gridCol>
                <a:gridCol w="4473611">
                  <a:extLst>
                    <a:ext uri="{9D8B030D-6E8A-4147-A177-3AD203B41FA5}">
                      <a16:colId xmlns:a16="http://schemas.microsoft.com/office/drawing/2014/main" val="3833762833"/>
                    </a:ext>
                  </a:extLst>
                </a:gridCol>
              </a:tblGrid>
              <a:tr h="2418946">
                <a:tc>
                  <a:txBody>
                    <a:bodyPr/>
                    <a:lstStyle/>
                    <a:p>
                      <a:pPr indent="450215"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7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П.10 Порядка назначения</a:t>
                      </a:r>
                      <a:endParaRPr lang="ru-RU" sz="17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7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Рецептурные бланки </a:t>
                      </a:r>
                      <a:r>
                        <a:rPr lang="ru-RU" sz="17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форм N 148-1/у-04 (л)</a:t>
                      </a:r>
                      <a:r>
                        <a:rPr lang="ru-RU" sz="17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7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N 148-1/у-06 (л)</a:t>
                      </a:r>
                      <a:r>
                        <a:rPr lang="ru-RU" sz="17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предназначены для выписывания лекарственных препаратов гражданам, имеющим право на бесплатное получение лекарственных препаратов или получение лекарственных препаратов со скидкой.</a:t>
                      </a:r>
                      <a:endParaRPr lang="ru-RU" sz="17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199" marR="6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бланка №148-1/у-06 (л) не применяется</a:t>
                      </a:r>
                    </a:p>
                  </a:txBody>
                  <a:tcPr marL="62199" marR="6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62843"/>
                  </a:ext>
                </a:extLst>
              </a:tr>
              <a:tr h="3884726">
                <a:tc>
                  <a:txBody>
                    <a:bodyPr/>
                    <a:lstStyle/>
                    <a:p>
                      <a:pPr indent="450215"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П.13 Порядка назначения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выписывании рецепта запрещается превышать предельно допустимое количество лекарственного препарата для выписывания на один рецепт, установленное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приложением N 1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настоящему Порядку, за исключением случая, указанного в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пунктах 15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23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настоящего Порядка. 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Не рекомендуется превышать рекомендованное количество лекарственного препарата для выписывания на один рецепт, установленное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приложением N 2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настоящему Порядку, за исключением случаев, указанных в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пунктах 15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22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23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настоящего Порядка.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199" marR="6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П.14 Порядка назначения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 fontAlgn="auto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назначении лекарственного препарата в рецепте на бумажном носителе и (или) рецепте в форме электронного документа запрещается превышать количество наркотических средств или психотропных веществ, которое может быть выписано в одном рецепте, установленное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приложением N 1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настоящему Порядку, за исключением случаев, указанных в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пунктах 16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600" u="none" strike="noStrike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25</a:t>
                      </a: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настоящего Порядка.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i="1" u="sng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Комментарий: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Ограничения по количеству выписывания ЛП на один рецепт сталось только для НС и ПВ, внесенных в списки  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6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kern="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99" marR="6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1355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CE0C6-4B3E-480C-998F-7567CD5AEB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1" y="123293"/>
            <a:ext cx="12192000" cy="5007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контрольные мероприятия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707719721"/>
              </p:ext>
            </p:extLst>
          </p:nvPr>
        </p:nvGraphicFramePr>
        <p:xfrm>
          <a:off x="7018215" y="3598976"/>
          <a:ext cx="4046301" cy="325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81123215"/>
              </p:ext>
            </p:extLst>
          </p:nvPr>
        </p:nvGraphicFramePr>
        <p:xfrm>
          <a:off x="1847528" y="775365"/>
          <a:ext cx="8640960" cy="279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21771989"/>
              </p:ext>
            </p:extLst>
          </p:nvPr>
        </p:nvGraphicFramePr>
        <p:xfrm>
          <a:off x="1739535" y="2708921"/>
          <a:ext cx="8856947" cy="75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Овал 12">
            <a:extLst>
              <a:ext uri="{FF2B5EF4-FFF2-40B4-BE49-F238E27FC236}">
                <a16:creationId xmlns:a16="http://schemas.microsoft.com/office/drawing/2014/main" id="{E3EFB8F2-77C2-4E2D-B7B0-CC50A1995E0E}"/>
              </a:ext>
            </a:extLst>
          </p:cNvPr>
          <p:cNvSpPr/>
          <p:nvPr/>
        </p:nvSpPr>
        <p:spPr>
          <a:xfrm>
            <a:off x="3725222" y="3363097"/>
            <a:ext cx="4624445" cy="33933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7AD17E-4511-49F8-B4A9-56346D10D48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7406F0EA-650B-4098-8AD3-47880D7773AB}"/>
              </a:ext>
            </a:extLst>
          </p:cNvPr>
          <p:cNvSpPr/>
          <p:nvPr/>
        </p:nvSpPr>
        <p:spPr>
          <a:xfrm>
            <a:off x="984390" y="3573017"/>
            <a:ext cx="2591329" cy="3161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21 </a:t>
            </a:r>
            <a:r>
              <a:rPr lang="ru-RU" sz="2800" b="1" dirty="0">
                <a:solidFill>
                  <a:srgbClr val="C00000"/>
                </a:solidFill>
              </a:rPr>
              <a:t>ПРОВЕРОК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C999C4E-A071-4998-86C9-E7A87CB11A32}"/>
              </a:ext>
            </a:extLst>
          </p:cNvPr>
          <p:cNvSpPr/>
          <p:nvPr/>
        </p:nvSpPr>
        <p:spPr>
          <a:xfrm>
            <a:off x="8976320" y="3555451"/>
            <a:ext cx="2666340" cy="3179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83 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9328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6" grpId="0">
        <p:bldAsOne/>
      </p:bldGraphic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1A1443-9A14-4035-88AE-4F08D9F4B699}"/>
              </a:ext>
            </a:extLst>
          </p:cNvPr>
          <p:cNvGraphicFramePr>
            <a:graphicFrameLocks noGrp="1"/>
          </p:cNvGraphicFramePr>
          <p:nvPr/>
        </p:nvGraphicFramePr>
        <p:xfrm>
          <a:off x="1655507" y="293729"/>
          <a:ext cx="9012014" cy="6596667"/>
        </p:xfrm>
        <a:graphic>
          <a:graphicData uri="http://schemas.openxmlformats.org/drawingml/2006/table">
            <a:tbl>
              <a:tblPr/>
              <a:tblGrid>
                <a:gridCol w="4505287">
                  <a:extLst>
                    <a:ext uri="{9D8B030D-6E8A-4147-A177-3AD203B41FA5}">
                      <a16:colId xmlns:a16="http://schemas.microsoft.com/office/drawing/2014/main" val="3291327147"/>
                    </a:ext>
                  </a:extLst>
                </a:gridCol>
                <a:gridCol w="4506727">
                  <a:extLst>
                    <a:ext uri="{9D8B030D-6E8A-4147-A177-3AD203B41FA5}">
                      <a16:colId xmlns:a16="http://schemas.microsoft.com/office/drawing/2014/main" val="4106499112"/>
                    </a:ext>
                  </a:extLst>
                </a:gridCol>
              </a:tblGrid>
              <a:tr h="3167667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П.16 Порядка назначения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Состав комбинированного лекарственного препарата, обозначение лекарственной формы и обращение медицинского работника к фармацевтическому работнику об изготовлении и отпуске лекарственного препарата выписываются на латинском языке.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П.17 Порядка назначения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Состав лекарственного препарата, лекарственная форма и обращение медицинского работника к фармацевтическому работнику об отпуске лекарственного препарата оформляются на латинском языке 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родительном падеже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6097"/>
                  </a:ext>
                </a:extLst>
              </a:tr>
              <a:tr h="341417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П.20 Порядка назначения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При оформлении назначения готового лекарственного препарата в рецепте на бумажном носителе или рецепте в форме электронного документа </a:t>
                      </a: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действующих веществ указывается в соответствии с инструкцией по медицинскому применению лекарственного препарата.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5444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44B71-EC33-4398-B527-01D17CAA4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454795-03E5-4979-8B82-9F9C6B4091A1}"/>
              </a:ext>
            </a:extLst>
          </p:cNvPr>
          <p:cNvGraphicFramePr>
            <a:graphicFrameLocks noGrp="1"/>
          </p:cNvGraphicFramePr>
          <p:nvPr/>
        </p:nvGraphicFramePr>
        <p:xfrm>
          <a:off x="1785093" y="293730"/>
          <a:ext cx="8817634" cy="6269102"/>
        </p:xfrm>
        <a:graphic>
          <a:graphicData uri="http://schemas.openxmlformats.org/drawingml/2006/table">
            <a:tbl>
              <a:tblPr/>
              <a:tblGrid>
                <a:gridCol w="4408817">
                  <a:extLst>
                    <a:ext uri="{9D8B030D-6E8A-4147-A177-3AD203B41FA5}">
                      <a16:colId xmlns:a16="http://schemas.microsoft.com/office/drawing/2014/main" val="2613248976"/>
                    </a:ext>
                  </a:extLst>
                </a:gridCol>
                <a:gridCol w="4408817">
                  <a:extLst>
                    <a:ext uri="{9D8B030D-6E8A-4147-A177-3AD203B41FA5}">
                      <a16:colId xmlns:a16="http://schemas.microsoft.com/office/drawing/2014/main" val="2363288918"/>
                    </a:ext>
                  </a:extLst>
                </a:gridCol>
              </a:tblGrid>
              <a:tr h="626910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П.22 Порядка назначения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При выписывании медицинским работником рецептов на готовые лекарственные препараты и лекарственные препараты индивидуального изготовления пациентам с хроническими заболеваниями на рецептурных бланках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107-1/у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разрешается устанавливать срок действия рецепта в пределах до одного года. При выписывании таких рецептов медицинский работник делает пометку "Пациенту с хроническим заболеванием".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П.24 Порядка назначения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случае установления срока действия рецепта в пределах до одного года в рецепте проставляется отметка "По специальному назначению".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2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Новый Приказ исключил отметку: «Пациенту с хроническим заболеванием». Теперь для таких пациентов на рецепте будет указано: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«По специальному назначению».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6134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0513E-236C-4C4A-A361-95DD84FD8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408680-D135-435A-9B62-069A679F3619}"/>
              </a:ext>
            </a:extLst>
          </p:cNvPr>
          <p:cNvGraphicFramePr>
            <a:graphicFrameLocks noGrp="1"/>
          </p:cNvGraphicFramePr>
          <p:nvPr/>
        </p:nvGraphicFramePr>
        <p:xfrm>
          <a:off x="1838368" y="293730"/>
          <a:ext cx="8764360" cy="6743700"/>
        </p:xfrm>
        <a:graphic>
          <a:graphicData uri="http://schemas.openxmlformats.org/drawingml/2006/table">
            <a:tbl>
              <a:tblPr/>
              <a:tblGrid>
                <a:gridCol w="4381460">
                  <a:extLst>
                    <a:ext uri="{9D8B030D-6E8A-4147-A177-3AD203B41FA5}">
                      <a16:colId xmlns:a16="http://schemas.microsoft.com/office/drawing/2014/main" val="1120728101"/>
                    </a:ext>
                  </a:extLst>
                </a:gridCol>
                <a:gridCol w="4382900">
                  <a:extLst>
                    <a:ext uri="{9D8B030D-6E8A-4147-A177-3AD203B41FA5}">
                      <a16:colId xmlns:a16="http://schemas.microsoft.com/office/drawing/2014/main" val="1931276305"/>
                    </a:ext>
                  </a:extLst>
                </a:gridCol>
              </a:tblGrid>
              <a:tr h="5072875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 Порядка оформления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рецептурных бланках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107-1/у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5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 имеющих номер и (или) серию, место для нанесения штрих-кода,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 148-1/у-88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N 148-1/у-06(л)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левом верхнем углу проставляется штамп медицинской организации с указанием ее наименования, адреса и телефона.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Дополнительно на рецептурных бланках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107-1/у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5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имеющих номер и (или) серию, место для нанесения штрих-кода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N 148-1/у-06(л)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проставляется код медицинской организации.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Серия рецептурного бланка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формы 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формы N 148-1/у-06(л)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включает код субъекта Российской Федерации, соответствующий двум первым цифрам Общероссийского классификатора объектов административно-территориального деления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(ОКАТО)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4290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 Порядка оформления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рецептурных бланках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форм N 107-1/у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N 148-1/у-88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левом верхнем углу проставляется штамп медицинской организации с указанием ее наименования, адреса и телефона.</a:t>
                      </a: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Дополнительно на рецептурном бланке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формы 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проставляется код медицинской организации в соответствии с Основным государственным регистрационным номером (далее - ОГРН). </a:t>
                      </a: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Серия рецептурного бланка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формы 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включает код субъекта Российской Федерации, соответствующий двум первым цифрам Общероссийского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0"/>
                        </a:rPr>
                        <a:t>классификатора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объектов административно-территориального деления (далее - ОКАТО). </a:t>
                      </a: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Разрешается изготавливать рецептурный бланк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формы 107-1/у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 помощью компьютерных технологий.</a:t>
                      </a: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5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Упростился порядок оформления левого верхнего угла рецептурных бланков.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45633"/>
                  </a:ext>
                </a:extLst>
              </a:tr>
              <a:tr h="1196515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1"/>
                        </a:rPr>
                        <a:t>формы N 148-1/у-04(л)</a:t>
                      </a: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при цифровом кодировании не будут проставляться: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код медицинского работника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код лекарственного препарата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8253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AF87B-41D0-48D2-9A72-BEE4012C6E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67C886-465E-449C-A8DB-14918894D720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359962"/>
          <a:ext cx="8816194" cy="6204309"/>
        </p:xfrm>
        <a:graphic>
          <a:graphicData uri="http://schemas.openxmlformats.org/drawingml/2006/table">
            <a:tbl>
              <a:tblPr/>
              <a:tblGrid>
                <a:gridCol w="4408817">
                  <a:extLst>
                    <a:ext uri="{9D8B030D-6E8A-4147-A177-3AD203B41FA5}">
                      <a16:colId xmlns:a16="http://schemas.microsoft.com/office/drawing/2014/main" val="380885169"/>
                    </a:ext>
                  </a:extLst>
                </a:gridCol>
                <a:gridCol w="4407377">
                  <a:extLst>
                    <a:ext uri="{9D8B030D-6E8A-4147-A177-3AD203B41FA5}">
                      <a16:colId xmlns:a16="http://schemas.microsoft.com/office/drawing/2014/main" val="2883857440"/>
                    </a:ext>
                  </a:extLst>
                </a:gridCol>
              </a:tblGrid>
              <a:tr h="6204309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П.6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 107-1/у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формы 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формы N 148-1/у-06(л)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(далее - рецептурные бланки) в графах "Ф.И.О. пациента"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указываются полностью фамилия, имя и отчество (при наличии) пациента.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П.6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форм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N 107-1/у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графе "Фамилия, инициалы имени и отчества (последнее - при наличии) пациента" указываются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фамилия,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инициалы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имени и отчества (при наличии) пациента.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85911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BDCD4-9F60-4733-86FC-DB21C6CD55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4C9FED3-F2DA-41D1-9563-9ECE9FC94F8A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293730"/>
          <a:ext cx="8882427" cy="6710847"/>
        </p:xfrm>
        <a:graphic>
          <a:graphicData uri="http://schemas.openxmlformats.org/drawingml/2006/table">
            <a:tbl>
              <a:tblPr/>
              <a:tblGrid>
                <a:gridCol w="4440494">
                  <a:extLst>
                    <a:ext uri="{9D8B030D-6E8A-4147-A177-3AD203B41FA5}">
                      <a16:colId xmlns:a16="http://schemas.microsoft.com/office/drawing/2014/main" val="983096514"/>
                    </a:ext>
                  </a:extLst>
                </a:gridCol>
                <a:gridCol w="4441933">
                  <a:extLst>
                    <a:ext uri="{9D8B030D-6E8A-4147-A177-3AD203B41FA5}">
                      <a16:colId xmlns:a16="http://schemas.microsoft.com/office/drawing/2014/main" val="3022549467"/>
                    </a:ext>
                  </a:extLst>
                </a:gridCol>
              </a:tblGrid>
              <a:tr h="6710847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П.7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148-1/у-88</a:t>
                      </a: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формы N 107-1/у</a:t>
                      </a: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графе "Возраст" </a:t>
                      </a:r>
                      <a:r>
                        <a:rPr kumimoji="0" lang="ru-RU" altLang="ru-RU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указывается количество полных лет пациента</a:t>
                      </a:r>
                      <a:r>
                        <a:rPr kumimoji="0" lang="ru-RU" altLang="ru-RU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а для детей в возрасте до 1 года - количество полных месяцев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П.7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 N 148-1/у-88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N 107-1/у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N 148-1/у-04(л)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графе "Дата рождения" </a:t>
                      </a:r>
                      <a:r>
                        <a:rPr kumimoji="0" lang="ru-RU" altLang="ru-RU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указывается дата рождения пациента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(число, месяц, год).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Дополнительно в рецептурных бланках 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формы N 148-1/у-88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формы N 107-1/у</a:t>
                      </a: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для детей в возрасте до 1 года в графе "Дата рождения" указывается количество полных месяцев.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7622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B95C39-A633-45E6-824D-503C46147D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F187328-71A4-4DEC-A7DF-38E946C42941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293729"/>
          <a:ext cx="8816194" cy="6515100"/>
        </p:xfrm>
        <a:graphic>
          <a:graphicData uri="http://schemas.openxmlformats.org/drawingml/2006/table">
            <a:tbl>
              <a:tblPr/>
              <a:tblGrid>
                <a:gridCol w="4408817">
                  <a:extLst>
                    <a:ext uri="{9D8B030D-6E8A-4147-A177-3AD203B41FA5}">
                      <a16:colId xmlns:a16="http://schemas.microsoft.com/office/drawing/2014/main" val="1524146953"/>
                    </a:ext>
                  </a:extLst>
                </a:gridCol>
                <a:gridCol w="4407377">
                  <a:extLst>
                    <a:ext uri="{9D8B030D-6E8A-4147-A177-3AD203B41FA5}">
                      <a16:colId xmlns:a16="http://schemas.microsoft.com/office/drawing/2014/main" val="2841441765"/>
                    </a:ext>
                  </a:extLst>
                </a:gridCol>
              </a:tblGrid>
              <a:tr h="647586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П.9 Порядка оформления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рецептурных бланках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148-1/у-88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графе "Адрес или номер медицинской карты пациента, получающего медицинскую помощь в амбулаторных условиях"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указывается полный почтовый адрес места жительства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(места пребывания или места фактического проживания) пациента или номер медицинской карты пациента, получающего медицинскую помощь в амбулаторных условиях.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П.9 Порядка оформления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рецептурных бланках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формы N 148-1/у-88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графе "Адрес места жительства или номер медицинской карты пациента, получающего медицинскую помощь в амбулаторных условиях"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указывается адрес места жительства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(места пребывания или места фактического проживания) пациента или номер медицинской карты пациента, получающего медицинскую помощь в амбулаторных условиях.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Вопрос с обязательным наличием индекса при заполнении адреса места жительства снят, поскольку теперь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 требуется указания полного почтового адреса.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043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0EB737-A9AA-4B07-99D5-BE910EC8D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F12E30-F54B-4025-A0C6-4031732A12F8}"/>
              </a:ext>
            </a:extLst>
          </p:cNvPr>
          <p:cNvGraphicFramePr>
            <a:graphicFrameLocks noGrp="1"/>
          </p:cNvGraphicFramePr>
          <p:nvPr/>
        </p:nvGraphicFramePr>
        <p:xfrm>
          <a:off x="1838368" y="359962"/>
          <a:ext cx="8764360" cy="6372195"/>
        </p:xfrm>
        <a:graphic>
          <a:graphicData uri="http://schemas.openxmlformats.org/drawingml/2006/table">
            <a:tbl>
              <a:tblPr/>
              <a:tblGrid>
                <a:gridCol w="4381460">
                  <a:extLst>
                    <a:ext uri="{9D8B030D-6E8A-4147-A177-3AD203B41FA5}">
                      <a16:colId xmlns:a16="http://schemas.microsoft.com/office/drawing/2014/main" val="2863071903"/>
                    </a:ext>
                  </a:extLst>
                </a:gridCol>
                <a:gridCol w="4382900">
                  <a:extLst>
                    <a:ext uri="{9D8B030D-6E8A-4147-A177-3AD203B41FA5}">
                      <a16:colId xmlns:a16="http://schemas.microsoft.com/office/drawing/2014/main" val="2365978361"/>
                    </a:ext>
                  </a:extLst>
                </a:gridCol>
              </a:tblGrid>
              <a:tr h="6372195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П.10 Порядка оформления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графе "Ф.И.О. лечащего врача" рецептурных бланков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указываются полностью фамилия, имя, отчество (при наличии) медицинского работника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имеющего право назначения и выписывания лекарственных препаратов.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П.10 Порядка оформления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графе "Фамилия, инициалы имени и отчества (последнее - при наличии) лечащего врача (фельдшера, акушерки)" рецептурных бланков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 107-1/у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ручным способом или с помощью штампа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указываются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фамилия, инициалы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имени и отчества медицинского работника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назначившего лекарственные препараты и оформившего рецепт.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0275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57AEB-340A-41FB-BA6E-9AD5A89BA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47AA28-22C8-4782-92C0-A53BE8986213}"/>
              </a:ext>
            </a:extLst>
          </p:cNvPr>
          <p:cNvGraphicFramePr>
            <a:graphicFrameLocks noGrp="1"/>
          </p:cNvGraphicFramePr>
          <p:nvPr/>
        </p:nvGraphicFramePr>
        <p:xfrm>
          <a:off x="1720300" y="424756"/>
          <a:ext cx="9013454" cy="6204309"/>
        </p:xfrm>
        <a:graphic>
          <a:graphicData uri="http://schemas.openxmlformats.org/drawingml/2006/table">
            <a:tbl>
              <a:tblPr/>
              <a:tblGrid>
                <a:gridCol w="4506727">
                  <a:extLst>
                    <a:ext uri="{9D8B030D-6E8A-4147-A177-3AD203B41FA5}">
                      <a16:colId xmlns:a16="http://schemas.microsoft.com/office/drawing/2014/main" val="3620431689"/>
                    </a:ext>
                  </a:extLst>
                </a:gridCol>
                <a:gridCol w="4506727">
                  <a:extLst>
                    <a:ext uri="{9D8B030D-6E8A-4147-A177-3AD203B41FA5}">
                      <a16:colId xmlns:a16="http://schemas.microsoft.com/office/drawing/2014/main" val="2837525305"/>
                    </a:ext>
                  </a:extLst>
                </a:gridCol>
              </a:tblGrid>
              <a:tr h="6204309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П.11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графе "Rp" рецептурных бланков указывается: 1) на латинском языке наименование лекарственного препарата (международное непатентованное или группировочное, либо торговое), его дозировка, количество.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П.11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графе "Rp" рецептурных бланков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 107-1/у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указывается: 1) наименование лекарственного препарата (международное непатентованное наименование, группировочное или химическое наименование, торговое наименование) на латинском языке, </a:t>
                      </a:r>
                      <a:r>
                        <a:rPr kumimoji="0" lang="ru-RU" altLang="ru-RU" sz="25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форма выпуска</a:t>
                      </a:r>
                      <a:r>
                        <a:rPr kumimoji="0" lang="ru-RU" altLang="ru-RU" sz="2500" b="0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дозировка, количество.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9256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910F5-09B6-406E-851E-9E873E753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6F2694-D294-45ED-9DA6-73E532EE5C66}"/>
              </a:ext>
            </a:extLst>
          </p:cNvPr>
          <p:cNvGraphicFramePr>
            <a:graphicFrameLocks noGrp="1"/>
          </p:cNvGraphicFramePr>
          <p:nvPr/>
        </p:nvGraphicFramePr>
        <p:xfrm>
          <a:off x="1655506" y="359962"/>
          <a:ext cx="8880988" cy="6204309"/>
        </p:xfrm>
        <a:graphic>
          <a:graphicData uri="http://schemas.openxmlformats.org/drawingml/2006/table">
            <a:tbl>
              <a:tblPr/>
              <a:tblGrid>
                <a:gridCol w="4440494">
                  <a:extLst>
                    <a:ext uri="{9D8B030D-6E8A-4147-A177-3AD203B41FA5}">
                      <a16:colId xmlns:a16="http://schemas.microsoft.com/office/drawing/2014/main" val="2096009448"/>
                    </a:ext>
                  </a:extLst>
                </a:gridCol>
                <a:gridCol w="4440494">
                  <a:extLst>
                    <a:ext uri="{9D8B030D-6E8A-4147-A177-3AD203B41FA5}">
                      <a16:colId xmlns:a16="http://schemas.microsoft.com/office/drawing/2014/main" val="1993639284"/>
                    </a:ext>
                  </a:extLst>
                </a:gridCol>
              </a:tblGrid>
              <a:tr h="6204309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П.14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одном рецептурном бланке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формы 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формы N 148-1/у-06(л)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разрешается выписывать только одно наименование лекарственного препарата;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одном рецептурном бланке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формы N 107-1/у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- не более трех наименований лекарственных препаратов.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П.14 Порядка оформления</a:t>
                      </a:r>
                      <a:endParaRPr kumimoji="0" lang="ru-RU" altLang="ru-RU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одном рецептурном бланке 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формы N 148-1/у-88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формы N 148-1/у-04(л)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разрешается осуществлять назначение только одного наименования лекарственного препарата. 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одном рецептурном бланке 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формы N 107-1/у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разрешается осуществлять назначение только одного наименования лекарственного препарата, относящегося по АТХ к антипсихотическим средствам (код N05A), анксиолитикам (код N05B), снотворным и седативным средствам (код N05C), антидепрессантам (код N06A) и не подлежащего предметно-количественному учету, </a:t>
                      </a:r>
                      <a:r>
                        <a:rPr kumimoji="0" lang="ru-RU" altLang="ru-RU" sz="19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 до трех</a:t>
                      </a:r>
                      <a:r>
                        <a:rPr kumimoji="0" lang="ru-RU" altLang="ru-RU" sz="1900" b="0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наименований лекарственных препаратов</a:t>
                      </a: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- для иных лекарственных препаратов, не отнесенных к вышеуказанным АТХ.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1323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36939-B4C8-40FF-98AB-EE328379B6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120A2F-F4A2-4B2E-8D4D-A588DB1B9BE6}"/>
              </a:ext>
            </a:extLst>
          </p:cNvPr>
          <p:cNvGraphicFramePr>
            <a:graphicFrameLocks noGrp="1"/>
          </p:cNvGraphicFramePr>
          <p:nvPr/>
        </p:nvGraphicFramePr>
        <p:xfrm>
          <a:off x="1655506" y="293729"/>
          <a:ext cx="8947221" cy="6335335"/>
        </p:xfrm>
        <a:graphic>
          <a:graphicData uri="http://schemas.openxmlformats.org/drawingml/2006/table">
            <a:tbl>
              <a:tblPr/>
              <a:tblGrid>
                <a:gridCol w="4473611">
                  <a:extLst>
                    <a:ext uri="{9D8B030D-6E8A-4147-A177-3AD203B41FA5}">
                      <a16:colId xmlns:a16="http://schemas.microsoft.com/office/drawing/2014/main" val="2393541438"/>
                    </a:ext>
                  </a:extLst>
                </a:gridCol>
                <a:gridCol w="4473610">
                  <a:extLst>
                    <a:ext uri="{9D8B030D-6E8A-4147-A177-3AD203B41FA5}">
                      <a16:colId xmlns:a16="http://schemas.microsoft.com/office/drawing/2014/main" val="2506415507"/>
                    </a:ext>
                  </a:extLst>
                </a:gridCol>
              </a:tblGrid>
              <a:tr h="6335335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П.16 Порядка оформления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Срок действия рецепта, выписанного на рецептурном бланке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формы N 148-1/у-88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(15 дней),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формы N 107-1/у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(60 дней, до 1 года),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формы N 148-1/у-04(л)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формы N 148-1/у-06(л)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(15 дней, 30 дней, 90 дней)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указывается путем зачеркивания или подчеркивания</a:t>
                      </a: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В образце формы бланков 107-1/у, 148-1/у-04 (л)  в отношении срока действия рецепта указано: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Ненужное зачеркнуть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образце формы бланков 107-1/у, 148-1/у-04 (л)  в отношении срока действия рецепта указано: </a:t>
                      </a: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Нужное подчеркнуть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 </a:t>
                      </a:r>
                      <a:r>
                        <a:rPr kumimoji="0" lang="ru-RU" altLang="ru-RU" sz="25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Противоречия в подчеркиваниях «нужного» и «ненужного» при указании срока действия рецептов теперь звучит достаточно определенно.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54592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CC294B-F261-4B62-9DCE-521B784999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4226A-04AC-45BC-9AFE-C3CAFAB7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Итоги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85DFA-57F2-4132-BF59-2A9D6EA5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  <a:solidFill>
            <a:srgbClr val="FFCCFF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400" dirty="0"/>
              <a:t>Проверки проводились в отношении 20 медицинских и 1 фармацевтической организации (в 1 квартале 2018 г. – в отношении 12 медицинских организаций и 5 фармацевтических организаций). </a:t>
            </a:r>
          </a:p>
          <a:p>
            <a:pPr algn="just"/>
            <a:r>
              <a:rPr lang="ru-RU" sz="3400" dirty="0"/>
              <a:t>Сотрудники Территориального органа приглашались в качестве экспертов в  5 проверках прокуратуры. </a:t>
            </a:r>
          </a:p>
          <a:p>
            <a:pPr algn="just"/>
            <a:r>
              <a:rPr lang="ru-RU" sz="3400" dirty="0"/>
              <a:t>В ходе проведения плановых и внеплановых проверок выявлено 83 нарушения законодательства в сфере здравоохранения   (в 1 квартале 2018 г. –58).</a:t>
            </a:r>
          </a:p>
          <a:p>
            <a:pPr algn="just"/>
            <a:r>
              <a:rPr lang="ru-RU" sz="3400" dirty="0"/>
              <a:t>По результатам проверок выдано 17 предписаний (в 1 квартале  2018 г. – 11).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7C767-1710-48C9-B242-0ED162DF1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7482E-41A3-4E3E-B8BE-026492036D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8408" y="18634"/>
            <a:ext cx="2423592" cy="1505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E43709-2A52-4490-8C35-1ADEC30791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0"/>
            <a:ext cx="2592288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BC99A53-31F3-4932-994C-3D3DEABCD695}"/>
              </a:ext>
            </a:extLst>
          </p:cNvPr>
          <p:cNvGraphicFramePr>
            <a:graphicFrameLocks noGrp="1"/>
          </p:cNvGraphicFramePr>
          <p:nvPr/>
        </p:nvGraphicFramePr>
        <p:xfrm>
          <a:off x="1838368" y="489549"/>
          <a:ext cx="8764360" cy="5812670"/>
        </p:xfrm>
        <a:graphic>
          <a:graphicData uri="http://schemas.openxmlformats.org/drawingml/2006/table">
            <a:tbl>
              <a:tblPr/>
              <a:tblGrid>
                <a:gridCol w="3408122">
                  <a:extLst>
                    <a:ext uri="{9D8B030D-6E8A-4147-A177-3AD203B41FA5}">
                      <a16:colId xmlns:a16="http://schemas.microsoft.com/office/drawing/2014/main" val="1818922206"/>
                    </a:ext>
                  </a:extLst>
                </a:gridCol>
                <a:gridCol w="5356238">
                  <a:extLst>
                    <a:ext uri="{9D8B030D-6E8A-4147-A177-3AD203B41FA5}">
                      <a16:colId xmlns:a16="http://schemas.microsoft.com/office/drawing/2014/main" val="4230225740"/>
                    </a:ext>
                  </a:extLst>
                </a:gridCol>
              </a:tblGrid>
              <a:tr h="5812670">
                <a:tc>
                  <a:txBody>
                    <a:bodyPr/>
                    <a:lstStyle>
                      <a:lvl1pPr indent="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4290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431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003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575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14775" indent="-257175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П.22 Порядка оформления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 требованию пациента или его законного представителя оформляется экземпляр рецепта в форме электронного документа на бумажном носителе, в том числе путем его оформления на рецептурных бланках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форм N 107-1/у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 148-1/у-88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N 148-1/у-04(л)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 </a:t>
                      </a: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отметкой "Дубликат электронного документа".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Комментарий: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Полагаем, что до повсеместного хождения электронных рецептов, регуляторами будет уточнен статус «дубликата электронного рецепта» при отпуске лекарственных препаратов.</a:t>
                      </a:r>
                    </a:p>
                    <a:p>
                      <a:pPr marL="0" marR="0" lvl="0" indent="449263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2201" marR="62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364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D3779-2E3C-4D5E-9792-7DCA6F07A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A2EBD0-81F5-4B58-BF33-F031A162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476672"/>
            <a:ext cx="4126976" cy="60424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3ED5D1-E9C3-4CDB-A9ED-872046807AC9}"/>
              </a:ext>
            </a:extLst>
          </p:cNvPr>
          <p:cNvSpPr/>
          <p:nvPr/>
        </p:nvSpPr>
        <p:spPr>
          <a:xfrm>
            <a:off x="528864" y="1619522"/>
            <a:ext cx="7007296" cy="2897909"/>
          </a:xfrm>
          <a:prstGeom prst="rect">
            <a:avLst/>
          </a:prstGeom>
          <a:solidFill>
            <a:srgbClr val="ECCADC"/>
          </a:solidFill>
        </p:spPr>
        <p:txBody>
          <a:bodyPr wrap="square">
            <a:spAutoFit/>
          </a:bodyPr>
          <a:lstStyle/>
          <a:p>
            <a:pPr indent="0">
              <a:lnSpc>
                <a:spcPct val="157000"/>
              </a:lnSpc>
            </a:pPr>
            <a:r>
              <a:rPr lang="ru" sz="3000" b="1" i="1" dirty="0">
                <a:solidFill>
                  <a:srgbClr val="474747"/>
                </a:solidFill>
                <a:latin typeface="Arial"/>
              </a:rPr>
              <a:t>Кто разбирается в лекарствах,</a:t>
            </a:r>
          </a:p>
          <a:p>
            <a:pPr indent="0">
              <a:lnSpc>
                <a:spcPct val="157000"/>
              </a:lnSpc>
            </a:pPr>
            <a:r>
              <a:rPr lang="ru" sz="3000" b="1" i="1" dirty="0">
                <a:solidFill>
                  <a:srgbClr val="474747"/>
                </a:solidFill>
                <a:latin typeface="Arial"/>
              </a:rPr>
              <a:t>Взглянув лишь только на рецепт, </a:t>
            </a:r>
          </a:p>
          <a:p>
            <a:pPr indent="0">
              <a:lnSpc>
                <a:spcPct val="157000"/>
              </a:lnSpc>
            </a:pPr>
            <a:r>
              <a:rPr lang="ru" sz="3000" b="1" i="1" dirty="0">
                <a:solidFill>
                  <a:srgbClr val="474747"/>
                </a:solidFill>
                <a:latin typeface="Arial"/>
              </a:rPr>
              <a:t>Поймет он сразу ваш диагноз! </a:t>
            </a:r>
          </a:p>
          <a:p>
            <a:pPr indent="0">
              <a:lnSpc>
                <a:spcPct val="157000"/>
              </a:lnSpc>
            </a:pPr>
            <a:r>
              <a:rPr lang="ru" sz="3000" b="1" i="1" dirty="0">
                <a:solidFill>
                  <a:srgbClr val="474747"/>
                </a:solidFill>
                <a:latin typeface="Arial"/>
              </a:rPr>
              <a:t>Конечно, это фармацевт!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AEA40-D302-483E-ACD6-021171DA0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" y="114047"/>
            <a:ext cx="1324818" cy="15054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96C1A-FEDE-464C-8C12-7B57872431A5}"/>
              </a:ext>
            </a:extLst>
          </p:cNvPr>
          <p:cNvSpPr/>
          <p:nvPr/>
        </p:nvSpPr>
        <p:spPr>
          <a:xfrm>
            <a:off x="528864" y="5155330"/>
            <a:ext cx="6791272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>
                <a:solidFill>
                  <a:srgbClr val="7030A0"/>
                </a:solidFill>
              </a:rPr>
              <a:t>При подготовки доклада использовались часть информации  ААУ «</a:t>
            </a:r>
            <a:r>
              <a:rPr lang="ru-RU" sz="1400" dirty="0" err="1">
                <a:solidFill>
                  <a:srgbClr val="7030A0"/>
                </a:solidFill>
              </a:rPr>
              <a:t>СоюзФарма</a:t>
            </a:r>
            <a:r>
              <a:rPr lang="ru-RU" sz="1400" dirty="0">
                <a:solidFill>
                  <a:srgbClr val="7030A0"/>
                </a:solidFill>
              </a:rPr>
              <a:t>» и материалы вебинара с участием доцента кафедры фармакологии и фармации им. И.И. Мечникова Л.И. Гарбузовой</a:t>
            </a:r>
          </a:p>
        </p:txBody>
      </p:sp>
    </p:spTree>
    <p:extLst>
      <p:ext uri="{BB962C8B-B14F-4D97-AF65-F5344CB8AC3E}">
        <p14:creationId xmlns:p14="http://schemas.microsoft.com/office/powerpoint/2010/main" val="877684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796E13-5FB1-472E-AFA2-A282B162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05856"/>
            <a:ext cx="4139184" cy="1072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4552" y="993648"/>
            <a:ext cx="5361432" cy="3139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6000"/>
              </a:lnSpc>
            </a:pPr>
            <a:r>
              <a:rPr lang="ru" sz="5300" b="1">
                <a:solidFill>
                  <a:srgbClr val="021E5A"/>
                </a:solidFill>
                <a:latin typeface="Arial"/>
              </a:rPr>
              <a:t>Новый порядок назначения лекарственных препаратов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7736" y="5215128"/>
            <a:ext cx="4907280" cy="1380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endParaRPr lang="ru-RU" i="1" dirty="0">
              <a:solidFill>
                <a:srgbClr val="3333FF"/>
              </a:solidFill>
              <a:latin typeface="Arial"/>
            </a:endParaRPr>
          </a:p>
          <a:p>
            <a:pPr algn="ctr"/>
            <a:endParaRPr lang="ru-RU" i="1" dirty="0">
              <a:solidFill>
                <a:srgbClr val="3333FF"/>
              </a:solidFill>
              <a:latin typeface="Arial"/>
            </a:endParaRPr>
          </a:p>
          <a:p>
            <a:pPr algn="ctr"/>
            <a:r>
              <a:rPr lang="ru-RU" sz="1400" i="1" dirty="0">
                <a:solidFill>
                  <a:srgbClr val="3333FF"/>
                </a:solidFill>
                <a:latin typeface="Arial"/>
              </a:rPr>
              <a:t>Материалы вебинара </a:t>
            </a:r>
            <a:r>
              <a:rPr lang="ru" sz="1400" i="1" dirty="0">
                <a:solidFill>
                  <a:srgbClr val="3333FF"/>
                </a:solidFill>
                <a:latin typeface="Arial"/>
              </a:rPr>
              <a:t>кафедры фармакологии </a:t>
            </a:r>
          </a:p>
          <a:p>
            <a:pPr algn="ctr"/>
            <a:r>
              <a:rPr lang="ru" sz="1400" i="1" dirty="0">
                <a:solidFill>
                  <a:srgbClr val="3333FF"/>
                </a:solidFill>
                <a:latin typeface="Arial"/>
              </a:rPr>
              <a:t>и фармации </a:t>
            </a:r>
          </a:p>
          <a:p>
            <a:pPr algn="ctr"/>
            <a:r>
              <a:rPr lang="ru" sz="1400" i="1" dirty="0">
                <a:solidFill>
                  <a:srgbClr val="3333FF"/>
                </a:solidFill>
                <a:latin typeface="Arial"/>
              </a:rPr>
              <a:t>им. И.И. Мечникова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1472" y="5760720"/>
            <a:ext cx="4596384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38000"/>
              </a:lnSpc>
            </a:pPr>
            <a:endParaRPr lang="en-US" sz="2400" b="1" i="1" dirty="0">
              <a:solidFill>
                <a:srgbClr val="000099"/>
              </a:solidFill>
              <a:latin typeface="Arial"/>
              <a:hlinkClick r:id="rId3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280" y="225552"/>
            <a:ext cx="6793992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200" b="1">
                <a:solidFill>
                  <a:srgbClr val="000066"/>
                </a:solidFill>
                <a:latin typeface="Arial"/>
              </a:rPr>
              <a:t>Порядок назначения лекарственных препаратов</a:t>
            </a:r>
          </a:p>
          <a:p>
            <a:pPr algn="ctr"/>
            <a:r>
              <a:rPr lang="ru" sz="1700">
                <a:solidFill>
                  <a:srgbClr val="000066"/>
                </a:solidFill>
                <a:latin typeface="Arial"/>
              </a:rPr>
              <a:t>Приказ Минздрава РФ от 14.01.2019 </a:t>
            </a:r>
            <a:r>
              <a:rPr lang="ru" b="1">
                <a:solidFill>
                  <a:srgbClr val="000066"/>
                </a:solidFill>
                <a:latin typeface="Arial"/>
              </a:rPr>
              <a:t>№ 4н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1096" y="1191768"/>
            <a:ext cx="8046720" cy="43098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700"/>
              </a:spcAft>
            </a:pPr>
            <a:r>
              <a:rPr lang="ru" sz="2400" dirty="0">
                <a:solidFill>
                  <a:srgbClr val="000066"/>
                </a:solidFill>
                <a:latin typeface="Arial"/>
              </a:rPr>
              <a:t>Приказ Минздрава РФ от </a:t>
            </a:r>
            <a:r>
              <a:rPr lang="ru" sz="2400" b="1" dirty="0">
                <a:solidFill>
                  <a:srgbClr val="000066"/>
                </a:solidFill>
                <a:latin typeface="Arial"/>
              </a:rPr>
              <a:t>14.01.2019 г.№ 4н</a:t>
            </a:r>
          </a:p>
          <a:p>
            <a:pPr algn="ctr"/>
            <a:r>
              <a:rPr lang="ru" sz="2400" b="1" i="1" dirty="0">
                <a:solidFill>
                  <a:srgbClr val="0066FF"/>
                </a:solidFill>
                <a:latin typeface="Arial"/>
              </a:rPr>
              <a:t>«Об утверждении порядка назначения лекарственных препаратов, форм рецептурных бланков на лекарственные препараты, порядка</a:t>
            </a:r>
          </a:p>
          <a:p>
            <a:pPr algn="ctr"/>
            <a:r>
              <a:rPr lang="ru" sz="2400" b="1" i="1" dirty="0">
                <a:solidFill>
                  <a:srgbClr val="0066FF"/>
                </a:solidFill>
                <a:latin typeface="Arial"/>
              </a:rPr>
              <a:t>оформления указанных бланков, их учета и</a:t>
            </a:r>
          </a:p>
          <a:p>
            <a:pPr algn="ctr"/>
            <a:r>
              <a:rPr lang="ru" sz="2400" b="1" i="1" dirty="0">
                <a:solidFill>
                  <a:srgbClr val="0066FF"/>
                </a:solidFill>
                <a:latin typeface="Arial"/>
              </a:rPr>
              <a:t>хранения»</a:t>
            </a:r>
          </a:p>
          <a:p>
            <a:pPr algn="ctr">
              <a:spcAft>
                <a:spcPts val="700"/>
              </a:spcAft>
            </a:pPr>
            <a:r>
              <a:rPr lang="ru" sz="2000" dirty="0">
                <a:latin typeface="Arial"/>
              </a:rPr>
              <a:t>вступил в силу 07.04.2019</a:t>
            </a:r>
          </a:p>
          <a:p>
            <a:pPr algn="just">
              <a:spcAft>
                <a:spcPts val="700"/>
              </a:spcAft>
            </a:pPr>
            <a:r>
              <a:rPr lang="ru" sz="2400" dirty="0">
                <a:solidFill>
                  <a:srgbClr val="333399"/>
                </a:solidFill>
                <a:latin typeface="Arial"/>
              </a:rPr>
              <a:t>-   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порядок назначения ЛП;</a:t>
            </a:r>
          </a:p>
          <a:p>
            <a:pPr algn="just">
              <a:lnSpc>
                <a:spcPct val="115000"/>
              </a:lnSpc>
              <a:spcAft>
                <a:spcPts val="490"/>
              </a:spcAft>
            </a:pPr>
            <a:r>
              <a:rPr lang="ru" sz="2200" dirty="0">
                <a:solidFill>
                  <a:srgbClr val="333399"/>
                </a:solidFill>
                <a:latin typeface="Arial"/>
              </a:rPr>
              <a:t>-   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формы рецептурных бланков;</a:t>
            </a:r>
          </a:p>
          <a:p>
            <a:pPr algn="just"/>
            <a:r>
              <a:rPr lang="ru" sz="2200" dirty="0">
                <a:solidFill>
                  <a:srgbClr val="333399"/>
                </a:solidFill>
                <a:latin typeface="Arial"/>
              </a:rPr>
              <a:t>-   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порядок оформления рецептурных бланков, их учета и хранения.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5224" y="5876544"/>
            <a:ext cx="6318504" cy="2956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200" i="1">
                <a:latin typeface="Arial"/>
              </a:rPr>
              <a:t>Вместо Приказа МЗ РФ от 20.12.2012 </a:t>
            </a:r>
            <a:r>
              <a:rPr lang="ru" sz="2200" b="1" i="1">
                <a:latin typeface="Arial"/>
              </a:rPr>
              <a:t>№1175н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36" y="2660904"/>
            <a:ext cx="1853184" cy="1594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9800" y="185928"/>
            <a:ext cx="7610856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4000"/>
              </a:lnSpc>
            </a:pPr>
            <a:r>
              <a:rPr lang="ru" sz="2400" b="1">
                <a:solidFill>
                  <a:srgbClr val="000066"/>
                </a:solidFill>
                <a:latin typeface="Arial"/>
              </a:rPr>
              <a:t>Основные новации </a:t>
            </a:r>
            <a:r>
              <a:rPr lang="ru" sz="2200">
                <a:solidFill>
                  <a:srgbClr val="000066"/>
                </a:solidFill>
                <a:latin typeface="Arial"/>
              </a:rPr>
              <a:t>Приказа М3 от </a:t>
            </a:r>
            <a:r>
              <a:rPr lang="ru" sz="2200" b="1">
                <a:solidFill>
                  <a:srgbClr val="000066"/>
                </a:solidFill>
                <a:latin typeface="Arial"/>
              </a:rPr>
              <a:t>14.01.2019 № 4н </a:t>
            </a:r>
            <a:r>
              <a:rPr lang="ru" sz="2200">
                <a:solidFill>
                  <a:srgbClr val="000066"/>
                </a:solidFill>
                <a:latin typeface="Arial"/>
              </a:rPr>
              <a:t>по</a:t>
            </a:r>
          </a:p>
          <a:p>
            <a:pPr marL="345000">
              <a:lnSpc>
                <a:spcPct val="94000"/>
              </a:lnSpc>
            </a:pPr>
            <a:r>
              <a:rPr lang="ru" sz="2200">
                <a:solidFill>
                  <a:srgbClr val="000066"/>
                </a:solidFill>
                <a:latin typeface="Arial"/>
              </a:rPr>
              <a:t>сравнению с Приказом М3 № от </a:t>
            </a:r>
            <a:r>
              <a:rPr lang="ru" sz="2200" b="1">
                <a:solidFill>
                  <a:srgbClr val="000066"/>
                </a:solidFill>
                <a:latin typeface="Arial"/>
              </a:rPr>
              <a:t>20.12.2012 №1175н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1536" y="1449055"/>
            <a:ext cx="1853184" cy="998310"/>
          </a:xfrm>
          <a:prstGeom prst="rect">
            <a:avLst/>
          </a:prstGeom>
          <a:solidFill>
            <a:srgbClr val="2CA2BE"/>
          </a:solidFill>
        </p:spPr>
        <p:txBody>
          <a:bodyPr lIns="0" tIns="0" rIns="0" bIns="0">
            <a:noAutofit/>
          </a:bodyPr>
          <a:lstStyle/>
          <a:p>
            <a:pPr marL="116400" algn="ctr"/>
            <a:r>
              <a:rPr lang="ru" b="1" dirty="0">
                <a:solidFill>
                  <a:srgbClr val="FFFFFF"/>
                </a:solidFill>
                <a:latin typeface="Arial"/>
              </a:rPr>
              <a:t>Порядок</a:t>
            </a:r>
          </a:p>
          <a:p>
            <a:pPr algn="ctr">
              <a:lnSpc>
                <a:spcPct val="89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назначения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1344" y="2097024"/>
            <a:ext cx="338328" cy="201168"/>
          </a:xfrm>
          <a:prstGeom prst="rect">
            <a:avLst/>
          </a:prstGeom>
          <a:solidFill>
            <a:srgbClr val="2CA2BE"/>
          </a:solidFill>
        </p:spPr>
        <p:txBody>
          <a:bodyPr wrap="none" lIns="0" tIns="0" rIns="0" bIns="0">
            <a:noAutofit/>
          </a:bodyPr>
          <a:lstStyle/>
          <a:p>
            <a:r>
              <a:rPr lang="ru" b="1">
                <a:solidFill>
                  <a:srgbClr val="FFFFFF"/>
                </a:solidFill>
                <a:latin typeface="Arial"/>
              </a:rPr>
              <a:t>ЛП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55136" y="1185672"/>
            <a:ext cx="6281928" cy="15941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9100" indent="-165100">
              <a:lnSpc>
                <a:spcPct val="90000"/>
              </a:lnSpc>
              <a:spcAft>
                <a:spcPts val="140"/>
              </a:spcAft>
            </a:pPr>
            <a:r>
              <a:rPr lang="ru" sz="1300">
                <a:latin typeface="Arial"/>
              </a:rPr>
              <a:t>• </a:t>
            </a:r>
            <a:r>
              <a:rPr lang="ru" sz="1600">
                <a:latin typeface="Arial"/>
              </a:rPr>
              <a:t>Назначение по ТН, в том числе в </a:t>
            </a:r>
            <a:r>
              <a:rPr lang="ru" sz="1600" b="1">
                <a:latin typeface="Arial"/>
              </a:rPr>
              <a:t>стационаре</a:t>
            </a:r>
          </a:p>
          <a:p>
            <a:pPr marL="129100" indent="-165100">
              <a:lnSpc>
                <a:spcPct val="90000"/>
              </a:lnSpc>
              <a:spcAft>
                <a:spcPts val="140"/>
              </a:spcAft>
            </a:pPr>
            <a:r>
              <a:rPr lang="ru" sz="1600">
                <a:latin typeface="Arial"/>
              </a:rPr>
              <a:t>• Нет таблицы «Рекомендованное количество отдельных ЛП для выписывания на один рецепт (Приказ МЗ № 1175н)</a:t>
            </a:r>
          </a:p>
          <a:p>
            <a:pPr marL="129100" indent="-165100">
              <a:lnSpc>
                <a:spcPct val="90000"/>
              </a:lnSpc>
            </a:pPr>
            <a:r>
              <a:rPr lang="ru" sz="1600">
                <a:latin typeface="Arial"/>
              </a:rPr>
              <a:t>• Расширена таблица «Количество НС и ПВ, которое может быть</a:t>
            </a:r>
          </a:p>
          <a:p>
            <a:pPr marL="129100">
              <a:lnSpc>
                <a:spcPct val="90000"/>
              </a:lnSpc>
            </a:pPr>
            <a:r>
              <a:rPr lang="ru" sz="1600">
                <a:latin typeface="Arial"/>
              </a:rPr>
              <a:t>выписано в одном рецепте» (в приказе № 1175н: «Предельно</a:t>
            </a:r>
          </a:p>
          <a:p>
            <a:pPr marL="129100">
              <a:lnSpc>
                <a:spcPct val="90000"/>
              </a:lnSpc>
              <a:spcAft>
                <a:spcPts val="140"/>
              </a:spcAft>
            </a:pPr>
            <a:r>
              <a:rPr lang="ru" sz="1600">
                <a:latin typeface="Arial"/>
              </a:rPr>
              <a:t>допустимое количество...»</a:t>
            </a:r>
          </a:p>
          <a:p>
            <a:pPr marL="129100" indent="-165100">
              <a:lnSpc>
                <a:spcPct val="90000"/>
              </a:lnSpc>
            </a:pPr>
            <a:r>
              <a:rPr lang="ru" sz="1600">
                <a:latin typeface="Arial"/>
              </a:rPr>
              <a:t>• Изменены отдельные формулировки используемых понятий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6984" y="3429000"/>
            <a:ext cx="1697736" cy="798576"/>
          </a:xfrm>
          <a:prstGeom prst="rect">
            <a:avLst/>
          </a:prstGeom>
          <a:solidFill>
            <a:srgbClr val="2CA2BE"/>
          </a:solidFill>
        </p:spPr>
        <p:txBody>
          <a:bodyPr lIns="0" tIns="0" rIns="0" bIns="0">
            <a:noAutofit/>
          </a:bodyPr>
          <a:lstStyle/>
          <a:p>
            <a:pPr marL="243400" indent="25400"/>
            <a:r>
              <a:rPr lang="ru" b="1" dirty="0">
                <a:solidFill>
                  <a:srgbClr val="FFFFFF"/>
                </a:solidFill>
                <a:latin typeface="Arial"/>
              </a:rPr>
              <a:t>Формы</a:t>
            </a:r>
          </a:p>
          <a:p>
            <a:pPr>
              <a:lnSpc>
                <a:spcPct val="91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рецептурных</a:t>
            </a:r>
          </a:p>
          <a:p>
            <a:pPr marL="243400" indent="25400">
              <a:lnSpc>
                <a:spcPct val="89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бланков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0752" y="3233928"/>
            <a:ext cx="6391656" cy="1350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29100" indent="-165100">
              <a:lnSpc>
                <a:spcPct val="76000"/>
              </a:lnSpc>
              <a:spcAft>
                <a:spcPts val="210"/>
              </a:spcAft>
            </a:pPr>
            <a:r>
              <a:rPr lang="ru" sz="1300" dirty="0">
                <a:latin typeface="Lucida Sans Unicode"/>
              </a:rPr>
              <a:t>•    </a:t>
            </a:r>
            <a:r>
              <a:rPr lang="ru" sz="1600" dirty="0">
                <a:latin typeface="Arial"/>
              </a:rPr>
              <a:t>Исключен из оборота рецептурный бланк формы </a:t>
            </a:r>
            <a:r>
              <a:rPr lang="ru" sz="1600" b="1" dirty="0">
                <a:latin typeface="Arial"/>
              </a:rPr>
              <a:t>148-1/у-06 (л)</a:t>
            </a:r>
          </a:p>
          <a:p>
            <a:pPr marL="129100" indent="-165100">
              <a:lnSpc>
                <a:spcPct val="90000"/>
              </a:lnSpc>
              <a:spcAft>
                <a:spcPts val="210"/>
              </a:spcAft>
            </a:pPr>
            <a:r>
              <a:rPr lang="ru" sz="1600" dirty="0">
                <a:latin typeface="Arial"/>
              </a:rPr>
              <a:t>•    Изменились (незначительно) требования к некоторым реквизитам рецептурных бланков</a:t>
            </a:r>
          </a:p>
          <a:p>
            <a:pPr marL="129100" indent="-165100">
              <a:lnSpc>
                <a:spcPct val="85000"/>
              </a:lnSpc>
            </a:pPr>
            <a:r>
              <a:rPr lang="ru" sz="1600" dirty="0">
                <a:latin typeface="Arial"/>
              </a:rPr>
              <a:t>•    Возможность изготовления рецептурных бланков формы 107-1/у</a:t>
            </a:r>
            <a:r>
              <a:rPr lang="en-US" sz="1600" dirty="0">
                <a:latin typeface="Arial"/>
              </a:rPr>
              <a:t> </a:t>
            </a:r>
            <a:r>
              <a:rPr lang="ru" sz="1600" dirty="0">
                <a:latin typeface="Arial"/>
              </a:rPr>
              <a:t>с помощью </a:t>
            </a:r>
            <a:r>
              <a:rPr lang="ru" sz="1600" b="1" dirty="0">
                <a:latin typeface="Arial"/>
              </a:rPr>
              <a:t>компьютерных технологий </a:t>
            </a:r>
            <a:r>
              <a:rPr lang="ru" sz="1600" dirty="0">
                <a:latin typeface="Arial"/>
              </a:rPr>
              <a:t>( </a:t>
            </a:r>
            <a:r>
              <a:rPr lang="ru" sz="1400" dirty="0">
                <a:latin typeface="Arial"/>
              </a:rPr>
              <a:t>без введения доп. реквизитов)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1536" y="5257800"/>
            <a:ext cx="1853184" cy="1008888"/>
          </a:xfrm>
          <a:prstGeom prst="rect">
            <a:avLst/>
          </a:prstGeom>
          <a:solidFill>
            <a:srgbClr val="2CA2BE"/>
          </a:solidFill>
        </p:spPr>
        <p:txBody>
          <a:bodyPr lIns="0" tIns="0" rIns="0" bIns="0">
            <a:noAutofit/>
          </a:bodyPr>
          <a:lstStyle/>
          <a:p>
            <a:pPr marL="243400" indent="25400" algn="ctr"/>
            <a:r>
              <a:rPr lang="ru" b="1" dirty="0">
                <a:solidFill>
                  <a:srgbClr val="FFFFFF"/>
                </a:solidFill>
                <a:latin typeface="Arial"/>
              </a:rPr>
              <a:t>Порядок</a:t>
            </a:r>
          </a:p>
          <a:p>
            <a:pPr algn="ctr">
              <a:lnSpc>
                <a:spcPct val="89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оформления</a:t>
            </a:r>
          </a:p>
          <a:p>
            <a:pPr algn="ctr">
              <a:lnSpc>
                <a:spcPct val="89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рецептурных</a:t>
            </a:r>
          </a:p>
          <a:p>
            <a:pPr marL="243400" indent="25400" algn="ctr">
              <a:lnSpc>
                <a:spcPct val="90000"/>
              </a:lnSpc>
            </a:pPr>
            <a:r>
              <a:rPr lang="ru" b="1" dirty="0">
                <a:solidFill>
                  <a:srgbClr val="FFFFFF"/>
                </a:solidFill>
                <a:latin typeface="Arial"/>
              </a:rPr>
              <a:t>бланков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0688" y="4980432"/>
            <a:ext cx="6266688" cy="16885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210"/>
              </a:spcAft>
            </a:pPr>
            <a:r>
              <a:rPr lang="ru" sz="1600">
                <a:latin typeface="Arial"/>
              </a:rPr>
              <a:t>Оформление рецепта в форме </a:t>
            </a:r>
            <a:r>
              <a:rPr lang="ru" sz="1600" b="1">
                <a:latin typeface="Arial"/>
              </a:rPr>
              <a:t>электронного документа</a:t>
            </a:r>
          </a:p>
          <a:p>
            <a:pPr>
              <a:spcAft>
                <a:spcPts val="210"/>
              </a:spcAft>
            </a:pPr>
            <a:r>
              <a:rPr lang="ru" sz="1600">
                <a:latin typeface="Arial"/>
              </a:rPr>
              <a:t>Расширился список допустимых сокращений при назначении ЛП Уточнены правила указания дозы ЛП при назначении ЛП Изменены правила оформления рецепта со сроком действия до 1 года</a:t>
            </a:r>
          </a:p>
          <a:p>
            <a:pPr indent="101600">
              <a:lnSpc>
                <a:spcPct val="90000"/>
              </a:lnSpc>
            </a:pPr>
            <a:r>
              <a:rPr lang="ru" sz="1600">
                <a:latin typeface="Arial"/>
              </a:rPr>
              <a:t>Введена норма выписывания </a:t>
            </a:r>
            <a:r>
              <a:rPr lang="ru" sz="1600" b="1">
                <a:latin typeface="Arial"/>
              </a:rPr>
              <a:t>1 ЛП </a:t>
            </a:r>
            <a:r>
              <a:rPr lang="ru" sz="1600">
                <a:latin typeface="Arial"/>
              </a:rPr>
              <a:t>при оформлении рецептов со </a:t>
            </a:r>
            <a:r>
              <a:rPr lang="ru" sz="1600" u="sng">
                <a:latin typeface="Arial"/>
              </a:rPr>
              <a:t>сроком</a:t>
            </a:r>
            <a:r>
              <a:rPr lang="ru" sz="1600">
                <a:latin typeface="Arial"/>
              </a:rPr>
              <a:t> хранения 3 месяца в аптеке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5104"/>
            <a:ext cx="4139184" cy="107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4136" y="219456"/>
            <a:ext cx="5772912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7184" y="646176"/>
            <a:ext cx="5769864" cy="316992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r>
              <a:rPr lang="ru" sz="2800" b="1">
                <a:solidFill>
                  <a:srgbClr val="333399"/>
                </a:solidFill>
                <a:latin typeface="Times New Roman"/>
              </a:rPr>
              <a:t>(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1632" y="1261872"/>
            <a:ext cx="68580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 b="1" dirty="0">
                <a:solidFill>
                  <a:srgbClr val="333399"/>
                </a:solidFill>
                <a:latin typeface="Arial"/>
              </a:rPr>
              <a:t>Назначение и выписывание ЛП осуществляется единолично: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3496" y="2188464"/>
            <a:ext cx="2606040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dirty="0">
                <a:solidFill>
                  <a:srgbClr val="0066FF"/>
                </a:solidFill>
                <a:latin typeface="Arial"/>
              </a:rPr>
              <a:t>- лечащим врачом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2633472"/>
            <a:ext cx="6858000" cy="1466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 dirty="0">
                <a:solidFill>
                  <a:srgbClr val="0066FF"/>
                </a:solidFill>
                <a:latin typeface="Arial"/>
              </a:rPr>
              <a:t>- фельдшером, акушеркой в случае возложения на них полномочий лечащего врача в порядке,</a:t>
            </a:r>
          </a:p>
          <a:p>
            <a:r>
              <a:rPr lang="ru" sz="2400" dirty="0">
                <a:solidFill>
                  <a:srgbClr val="0066FF"/>
                </a:solidFill>
                <a:latin typeface="Arial"/>
              </a:rPr>
              <a:t>установленном приказом </a:t>
            </a:r>
            <a:r>
              <a:rPr lang="ru" sz="2400" dirty="0">
                <a:latin typeface="Arial"/>
              </a:rPr>
              <a:t>Минздравсоцразвития РФ от 23.03.2012 г</a:t>
            </a:r>
            <a:r>
              <a:rPr lang="ru" sz="2400" b="1" dirty="0">
                <a:latin typeface="Arial"/>
              </a:rPr>
              <a:t>. </a:t>
            </a:r>
            <a:r>
              <a:rPr lang="en-US" sz="2400" b="1" dirty="0">
                <a:latin typeface="Arial"/>
              </a:rPr>
              <a:t>N </a:t>
            </a:r>
            <a:r>
              <a:rPr lang="ru" sz="2400" b="1" dirty="0">
                <a:latin typeface="Arial"/>
              </a:rPr>
              <a:t>252н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31680" y="2188464"/>
            <a:ext cx="682752" cy="1911096"/>
          </a:xfrm>
          <a:prstGeom prst="rect">
            <a:avLst/>
          </a:prstGeom>
        </p:spPr>
        <p:txBody>
          <a:bodyPr vert="vert" lIns="0" tIns="0" rIns="0" bIns="0">
            <a:noAutofit/>
          </a:bodyPr>
          <a:lstStyle/>
          <a:p>
            <a:r>
              <a:rPr lang="ru" sz="2400">
                <a:solidFill>
                  <a:srgbClr val="C00000"/>
                </a:solidFill>
                <a:latin typeface="Arial"/>
              </a:rPr>
              <a:t>Медицинские</a:t>
            </a:r>
          </a:p>
          <a:p>
            <a:pPr algn="ctr"/>
            <a:r>
              <a:rPr lang="ru" sz="2400">
                <a:solidFill>
                  <a:srgbClr val="C00000"/>
                </a:solidFill>
                <a:latin typeface="Arial"/>
              </a:rPr>
              <a:t>работники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1744" y="4437888"/>
            <a:ext cx="8592312" cy="1350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3333CC"/>
                </a:solidFill>
                <a:latin typeface="Arial"/>
              </a:rPr>
              <a:t>35. При оказании </a:t>
            </a:r>
            <a:r>
              <a:rPr lang="ru" sz="2400" b="1">
                <a:solidFill>
                  <a:srgbClr val="3333CC"/>
                </a:solidFill>
                <a:latin typeface="Arial"/>
              </a:rPr>
              <a:t>скорой медицинской помощи </a:t>
            </a:r>
            <a:r>
              <a:rPr lang="ru" sz="2400">
                <a:solidFill>
                  <a:srgbClr val="3333CC"/>
                </a:solidFill>
                <a:latin typeface="Arial"/>
              </a:rPr>
              <a:t>ЛП назначаются </a:t>
            </a:r>
            <a:r>
              <a:rPr lang="ru" sz="2400" b="1">
                <a:solidFill>
                  <a:srgbClr val="3333CC"/>
                </a:solidFill>
                <a:latin typeface="Arial"/>
              </a:rPr>
              <a:t>медицинским работником выездной</a:t>
            </a:r>
          </a:p>
          <a:p>
            <a:pPr>
              <a:lnSpc>
                <a:spcPct val="96000"/>
              </a:lnSpc>
            </a:pPr>
            <a:r>
              <a:rPr lang="ru" sz="2400" b="1">
                <a:solidFill>
                  <a:srgbClr val="3333CC"/>
                </a:solidFill>
                <a:latin typeface="Arial"/>
              </a:rPr>
              <a:t>бригады скорой помощи, </a:t>
            </a:r>
            <a:r>
              <a:rPr lang="ru" sz="2200">
                <a:solidFill>
                  <a:srgbClr val="3333CC"/>
                </a:solidFill>
                <a:latin typeface="Arial"/>
              </a:rPr>
              <a:t>медицинским работником МО при</a:t>
            </a:r>
          </a:p>
          <a:p>
            <a:r>
              <a:rPr lang="ru" sz="2200">
                <a:solidFill>
                  <a:srgbClr val="3333CC"/>
                </a:solidFill>
                <a:latin typeface="Arial"/>
              </a:rPr>
              <a:t>оказании медицинской помощи гражданам при заболеваниях,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504" y="5788152"/>
            <a:ext cx="7845552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200">
                <a:solidFill>
                  <a:srgbClr val="3333CC"/>
                </a:solidFill>
                <a:latin typeface="Arial"/>
              </a:rPr>
              <a:t>ютных случаях, травмах, отравлениях и других состояниях,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4008" y="6123432"/>
            <a:ext cx="6480048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200" dirty="0">
                <a:solidFill>
                  <a:srgbClr val="3333CC"/>
                </a:solidFill>
                <a:latin typeface="Arial"/>
              </a:rPr>
              <a:t>•ебующих срочного медицинского вмешательства.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76" y="1121664"/>
            <a:ext cx="8854440" cy="3483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88736"/>
            <a:ext cx="335280" cy="969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5184" y="219456"/>
            <a:ext cx="7296912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НС и ПВ в стационарах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5184" y="536448"/>
            <a:ext cx="7296912" cy="426720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800" b="1">
                <a:solidFill>
                  <a:srgbClr val="333399"/>
                </a:solidFill>
                <a:latin typeface="Times New Roman"/>
              </a:rPr>
              <a:t>(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320" y="4629912"/>
            <a:ext cx="8382000" cy="11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000">
                <a:latin typeface="Arial"/>
              </a:rPr>
              <a:t>В указанных случаях назначение ЛП фиксируется в медицинских документах пациента и заверяется подписью медицинского работника</a:t>
            </a:r>
          </a:p>
          <a:p>
            <a:pPr marL="268800"/>
            <a:r>
              <a:rPr lang="ru" sz="2000">
                <a:latin typeface="Arial"/>
              </a:rPr>
              <a:t>и заведующего отделением (ответственного дежурного врача или</a:t>
            </a:r>
          </a:p>
          <a:p>
            <a:pPr algn="ctr"/>
            <a:r>
              <a:rPr lang="ru" sz="2000">
                <a:latin typeface="Arial"/>
              </a:rPr>
              <a:t>другого уполномоченного лица).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8424" y="5995416"/>
            <a:ext cx="8348472" cy="490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>
                <a:solidFill>
                  <a:srgbClr val="990099"/>
                </a:solidFill>
                <a:latin typeface="Arial"/>
              </a:rPr>
              <a:t>исключена норма по обязательному согласованию назначения наркотических средств и психотропных веществ с заведующим отделением (либо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3184" y="6486144"/>
            <a:ext cx="8363712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solidFill>
                  <a:srgbClr val="990099"/>
                </a:solidFill>
                <a:latin typeface="Arial"/>
              </a:rPr>
              <a:t>уполномоченным им лицом) при лечении пациента в стационарных условиях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66816"/>
            <a:ext cx="4139184" cy="1091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6128" y="219456"/>
            <a:ext cx="8595360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R="319600" algn="ctr"/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6128" y="661416"/>
            <a:ext cx="8595360" cy="301752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pPr marR="319600" algn="ctr"/>
            <a:r>
              <a:rPr lang="ru" sz="2800" b="1" dirty="0">
                <a:solidFill>
                  <a:srgbClr val="333399"/>
                </a:solidFill>
                <a:latin typeface="Times New Roman"/>
              </a:rPr>
              <a:t>(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6128" y="1267968"/>
            <a:ext cx="8595360" cy="1828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spcAft>
                <a:spcPts val="280"/>
              </a:spcAft>
            </a:pPr>
            <a:r>
              <a:rPr lang="ru" sz="2000">
                <a:solidFill>
                  <a:srgbClr val="0066FF"/>
                </a:solidFill>
                <a:latin typeface="Arial"/>
              </a:rPr>
              <a:t>6. Назначение и выписывание ЛП осуществляется медицинским</a:t>
            </a:r>
          </a:p>
          <a:p>
            <a:pPr algn="r"/>
            <a:r>
              <a:rPr lang="ru" sz="2000">
                <a:solidFill>
                  <a:srgbClr val="0066FF"/>
                </a:solidFill>
                <a:latin typeface="Arial"/>
              </a:rPr>
              <a:t>работником по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международному непатентованному наименованию</a:t>
            </a:r>
            <a:r>
              <a:rPr lang="ru" sz="2000">
                <a:solidFill>
                  <a:srgbClr val="0066FF"/>
                </a:solidFill>
                <a:latin typeface="Arial"/>
              </a:rPr>
              <a:t>,</a:t>
            </a:r>
          </a:p>
          <a:p>
            <a:pPr algn="just"/>
            <a:r>
              <a:rPr lang="ru" sz="2000">
                <a:solidFill>
                  <a:srgbClr val="0066FF"/>
                </a:solidFill>
                <a:latin typeface="Arial"/>
              </a:rPr>
              <a:t>а при его отсутствии -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группировочному или химическому</a:t>
            </a:r>
          </a:p>
          <a:p>
            <a:pPr algn="just"/>
            <a:r>
              <a:rPr lang="ru" sz="2000" b="1">
                <a:solidFill>
                  <a:srgbClr val="0066FF"/>
                </a:solidFill>
                <a:latin typeface="Arial"/>
              </a:rPr>
              <a:t>наименованию</a:t>
            </a:r>
            <a:r>
              <a:rPr lang="ru" sz="2000">
                <a:solidFill>
                  <a:srgbClr val="0066FF"/>
                </a:solidFill>
                <a:latin typeface="Arial"/>
              </a:rPr>
              <a:t>. В случае отсутствия МНН и группировочного</a:t>
            </a:r>
          </a:p>
          <a:p>
            <a:pPr algn="just"/>
            <a:r>
              <a:rPr lang="ru" sz="2000">
                <a:solidFill>
                  <a:srgbClr val="0066FF"/>
                </a:solidFill>
                <a:latin typeface="Arial"/>
              </a:rPr>
              <a:t>наименования ЛП, лекарственный препарат назначается и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выписывается медицинским работником по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торговому наименованию</a:t>
            </a:r>
            <a:r>
              <a:rPr lang="ru" sz="2000">
                <a:solidFill>
                  <a:srgbClr val="0066FF"/>
                </a:solidFill>
                <a:latin typeface="Arial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6128" y="3429000"/>
            <a:ext cx="8308848" cy="1798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649800"/>
            <a:r>
              <a:rPr lang="ru" sz="2000">
                <a:solidFill>
                  <a:srgbClr val="0066FF"/>
                </a:solidFill>
                <a:latin typeface="Arial"/>
              </a:rPr>
              <a:t>При наличии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медицинских показаний </a:t>
            </a:r>
            <a:r>
              <a:rPr lang="ru" sz="2000">
                <a:solidFill>
                  <a:srgbClr val="0066FF"/>
                </a:solidFill>
                <a:latin typeface="Arial"/>
              </a:rPr>
              <a:t>(индивидуальная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непереносимость, по жизненным показаниям) назначение и оформление назначения ЛП осуществляется по решению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врачебной</a:t>
            </a:r>
          </a:p>
          <a:p>
            <a:r>
              <a:rPr lang="ru" sz="2000" b="1">
                <a:solidFill>
                  <a:srgbClr val="0066FF"/>
                </a:solidFill>
                <a:latin typeface="Arial"/>
              </a:rPr>
              <a:t>комиссии МО</a:t>
            </a:r>
            <a:r>
              <a:rPr lang="ru" sz="2000">
                <a:solidFill>
                  <a:srgbClr val="0066FF"/>
                </a:solidFill>
                <a:latin typeface="Arial"/>
              </a:rPr>
              <a:t>: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-    ЛП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по торговым наименованиям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-    ЛП,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не входящих в стандарты </a:t>
            </a:r>
            <a:r>
              <a:rPr lang="ru" sz="2000">
                <a:solidFill>
                  <a:srgbClr val="0066FF"/>
                </a:solidFill>
                <a:latin typeface="Arial"/>
              </a:rPr>
              <a:t>медицинской помощи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2928" y="5358384"/>
            <a:ext cx="7504176" cy="277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R="295216" algn="ctr"/>
            <a:r>
              <a:rPr lang="ru" sz="2200">
                <a:latin typeface="Lucida Sans Unicode"/>
              </a:rPr>
              <a:t>Решение врачебной комиссии МО фиксируется 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23872" y="5690616"/>
            <a:ext cx="8333232" cy="277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200">
                <a:latin typeface="Lucida Sans Unicode"/>
              </a:rPr>
              <a:t>едицинской документации пациента и журнале врачебной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13248" y="5967984"/>
            <a:ext cx="4943856" cy="2834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200">
                <a:latin typeface="Lucida Sans Unicode"/>
              </a:rPr>
              <a:t>комиссии.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8152"/>
            <a:ext cx="3401568" cy="1069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4784" y="551688"/>
            <a:ext cx="6211824" cy="3566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728" y="646176"/>
            <a:ext cx="6208776" cy="688849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№ 1175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н (приложение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1)</a:t>
            </a:r>
          </a:p>
          <a:p>
            <a:pPr algn="ctr"/>
            <a:r>
              <a:rPr lang="ru" sz="2400" b="1" i="1" dirty="0">
                <a:solidFill>
                  <a:srgbClr val="FF0000"/>
                </a:solidFill>
                <a:latin typeface="Times New Roman"/>
              </a:rPr>
              <a:t>было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7377" y="1475232"/>
            <a:ext cx="7422776" cy="450870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762000"/>
            <a:endParaRPr lang="ru" sz="2800" dirty="0">
              <a:solidFill>
                <a:srgbClr val="0066FF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8360" y="1901952"/>
            <a:ext cx="5903976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762000"/>
            <a:endParaRPr lang="ru" sz="28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8736" y="2234184"/>
            <a:ext cx="5227320" cy="426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762000"/>
            <a:endParaRPr lang="ru" sz="2800" dirty="0">
              <a:solidFill>
                <a:srgbClr val="0066FF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BF4A6B-D955-4A3E-8386-A8FF43258D0E}"/>
              </a:ext>
            </a:extLst>
          </p:cNvPr>
          <p:cNvSpPr/>
          <p:nvPr/>
        </p:nvSpPr>
        <p:spPr>
          <a:xfrm>
            <a:off x="2451848" y="1613647"/>
            <a:ext cx="7288305" cy="37856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Порядок назначения ЛП (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 Минздрава РФ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№ 1175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 приложение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1)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3.1. Назначение ЛП при оказании медицинской помощи в стационарных условиях и их выписывание в требованиях-накладных осуществляется по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международному непатентованному наименованию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группировочному наименованию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-торговому наименованию.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318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производство по результатам контрольных мероприятий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00367418"/>
              </p:ext>
            </p:extLst>
          </p:nvPr>
        </p:nvGraphicFramePr>
        <p:xfrm>
          <a:off x="2224069" y="6637043"/>
          <a:ext cx="8076004" cy="12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E2BB648-EAEE-4280-8A91-CFD9805C9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609893"/>
              </p:ext>
            </p:extLst>
          </p:nvPr>
        </p:nvGraphicFramePr>
        <p:xfrm>
          <a:off x="1568" y="1280755"/>
          <a:ext cx="12190432" cy="557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Овал 19">
            <a:extLst>
              <a:ext uri="{FF2B5EF4-FFF2-40B4-BE49-F238E27FC236}">
                <a16:creationId xmlns:a16="http://schemas.microsoft.com/office/drawing/2014/main" id="{AE753704-03CE-4BCC-A760-0735A5964CA5}"/>
              </a:ext>
            </a:extLst>
          </p:cNvPr>
          <p:cNvSpPr/>
          <p:nvPr/>
        </p:nvSpPr>
        <p:spPr>
          <a:xfrm>
            <a:off x="8268377" y="2843657"/>
            <a:ext cx="2963264" cy="1122991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127000">
              <a:srgbClr val="FF9999"/>
            </a:glow>
            <a:outerShdw blurRad="50800" dist="50800" dir="5400000" sx="113000" sy="113000" algn="ctr" rotWithShape="0">
              <a:srgbClr val="000000">
                <a:alpha val="8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11.32 КоАП РФ – 2/ЮДЛ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C953C39-B0A5-4D06-A842-EFEEF012E516}"/>
              </a:ext>
            </a:extLst>
          </p:cNvPr>
          <p:cNvSpPr/>
          <p:nvPr/>
        </p:nvSpPr>
        <p:spPr>
          <a:xfrm>
            <a:off x="1787087" y="3811807"/>
            <a:ext cx="2418105" cy="122185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127000" dist="50800" dir="5400000" sx="113000" sy="113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ч. 21 ст. 19.5 КоАП РФ – 1/ДЛ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8DF82FD-7793-4AA2-8B4F-A376DA7C5F1F}"/>
              </a:ext>
            </a:extLst>
          </p:cNvPr>
          <p:cNvSpPr/>
          <p:nvPr/>
        </p:nvSpPr>
        <p:spPr>
          <a:xfrm>
            <a:off x="6780524" y="1326650"/>
            <a:ext cx="2538965" cy="1502556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outerShdw blurRad="50800" dist="50800" dir="5400000" sx="119000" sy="119000" algn="ctr" rotWithShape="0">
              <a:schemeClr val="accent4">
                <a:lumMod val="20000"/>
                <a:lumOff val="80000"/>
                <a:alpha val="9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2, ч.3 ст. 19.20  КоАП РФ – 2/ЮЛ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753ED20-BFE3-4A29-BABA-13BE536698EE}"/>
              </a:ext>
            </a:extLst>
          </p:cNvPr>
          <p:cNvSpPr/>
          <p:nvPr/>
        </p:nvSpPr>
        <p:spPr>
          <a:xfrm>
            <a:off x="1662845" y="5154787"/>
            <a:ext cx="8795094" cy="1506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79400">
              <a:schemeClr val="bg2">
                <a:lumMod val="10000"/>
                <a:alpha val="40000"/>
              </a:schemeClr>
            </a:glow>
            <a:outerShdw dist="50800" dir="8760000" algn="ctr" rotWithShape="0">
              <a:srgbClr val="000000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сумма наложенных штрафов составила 107 тыс. рублей. Оплачено 105 тыс. руб. По 3 вынесено Предупреждение, два административных материала находятся в суде на рассмотрении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C3E93F2-EF61-4702-980D-0F5BAF9F741D}"/>
              </a:ext>
            </a:extLst>
          </p:cNvPr>
          <p:cNvSpPr/>
          <p:nvPr/>
        </p:nvSpPr>
        <p:spPr>
          <a:xfrm>
            <a:off x="3852408" y="2495482"/>
            <a:ext cx="4415969" cy="2426943"/>
          </a:xfrm>
          <a:prstGeom prst="ellipse">
            <a:avLst/>
          </a:prstGeom>
          <a:solidFill>
            <a:srgbClr val="7030A0"/>
          </a:solidFill>
          <a:effectLst>
            <a:outerShdw blurRad="266700" dist="50800" dir="5400000" sx="104000" sy="104000" algn="ctr" rotWithShape="0">
              <a:schemeClr val="tx1">
                <a:lumMod val="95000"/>
                <a:lumOff val="5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10 протоколов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27904CF-DFF5-49E7-9DB4-5B006579E1E7}"/>
              </a:ext>
            </a:extLst>
          </p:cNvPr>
          <p:cNvSpPr/>
          <p:nvPr/>
        </p:nvSpPr>
        <p:spPr>
          <a:xfrm>
            <a:off x="4091064" y="1242366"/>
            <a:ext cx="2547950" cy="1586840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ч. 3 ст. 14.1 КоАП РФ – 2/ЮЛ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BA2D9E9-A408-43E6-B7A9-CDADCC10F883}"/>
              </a:ext>
            </a:extLst>
          </p:cNvPr>
          <p:cNvSpPr/>
          <p:nvPr/>
        </p:nvSpPr>
        <p:spPr>
          <a:xfrm>
            <a:off x="1883367" y="1961032"/>
            <a:ext cx="2418105" cy="16090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sx="113000" sy="113000" algn="ctr" rotWithShape="0">
              <a:srgbClr val="00B05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1 ст. 14.43 КоАП РФ – 1 /ДЛ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22A2AB-9406-4BF4-B3A0-361222B223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4125"/>
            <a:ext cx="1324818" cy="150547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B8BB2EC-D700-413C-B5D4-87A490A3CA0C}"/>
              </a:ext>
            </a:extLst>
          </p:cNvPr>
          <p:cNvSpPr/>
          <p:nvPr/>
        </p:nvSpPr>
        <p:spPr>
          <a:xfrm>
            <a:off x="8020218" y="4056491"/>
            <a:ext cx="2060423" cy="1122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ст. 6,28 КоАП РФ – 2/ЮДЛ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6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2704" y="219456"/>
            <a:ext cx="7900416" cy="1185672"/>
          </a:xfrm>
          <a:prstGeom prst="rect">
            <a:avLst/>
          </a:prstGeom>
          <a:solidFill>
            <a:srgbClr val="D3EEF5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 в стационарах (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>
                <a:solidFill>
                  <a:srgbClr val="0066FF"/>
                </a:solidFill>
                <a:latin typeface="Times New Roman"/>
              </a:rPr>
              <a:t>1) </a:t>
            </a:r>
            <a:r>
              <a:rPr lang="ru" sz="2800" b="1">
                <a:solidFill>
                  <a:srgbClr val="333399"/>
                </a:solidFill>
                <a:latin typeface="Arial"/>
              </a:rPr>
              <a:t>Назначение ЛП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2704" y="1405128"/>
            <a:ext cx="7900416" cy="975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7000"/>
              </a:lnSpc>
              <a:spcAft>
                <a:spcPts val="630"/>
              </a:spcAft>
            </a:pPr>
            <a:r>
              <a:rPr lang="ru" sz="2800" b="1">
                <a:solidFill>
                  <a:srgbClr val="333399"/>
                </a:solidFill>
                <a:latin typeface="Arial"/>
              </a:rPr>
              <a:t>по решению врачебной комиссии:</a:t>
            </a:r>
          </a:p>
          <a:p>
            <a:pPr marL="275912" indent="-330200">
              <a:lnSpc>
                <a:spcPct val="105000"/>
              </a:lnSpc>
            </a:pPr>
            <a:r>
              <a:rPr lang="ru" sz="2800">
                <a:solidFill>
                  <a:srgbClr val="0066FF"/>
                </a:solidFill>
                <a:latin typeface="Arial"/>
              </a:rPr>
              <a:t>- ЛП </a:t>
            </a:r>
            <a:r>
              <a:rPr lang="ru" sz="2800" b="1">
                <a:solidFill>
                  <a:srgbClr val="0066FF"/>
                </a:solidFill>
                <a:latin typeface="Arial"/>
              </a:rPr>
              <a:t>по торговым наименованиям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596896"/>
            <a:ext cx="7894320" cy="3322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69816" indent="-330200"/>
            <a:r>
              <a:rPr lang="ru" sz="2800">
                <a:solidFill>
                  <a:srgbClr val="0066FF"/>
                </a:solidFill>
                <a:latin typeface="Arial"/>
              </a:rPr>
              <a:t>- ЛП, </a:t>
            </a:r>
            <a:r>
              <a:rPr lang="ru" sz="2800" b="1">
                <a:solidFill>
                  <a:srgbClr val="0066FF"/>
                </a:solidFill>
                <a:latin typeface="Arial"/>
              </a:rPr>
              <a:t>не входящих в стандарты </a:t>
            </a:r>
            <a:r>
              <a:rPr lang="ru" sz="2800">
                <a:solidFill>
                  <a:srgbClr val="0066FF"/>
                </a:solidFill>
                <a:latin typeface="Arial"/>
              </a:rPr>
              <a:t>медицинской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2704" y="2929128"/>
            <a:ext cx="7900416" cy="2106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5912" indent="-330200">
              <a:spcAft>
                <a:spcPts val="630"/>
              </a:spcAft>
            </a:pPr>
            <a:r>
              <a:rPr lang="ru" sz="2800">
                <a:solidFill>
                  <a:srgbClr val="0066FF"/>
                </a:solidFill>
                <a:latin typeface="Arial"/>
              </a:rPr>
              <a:t>помощи</a:t>
            </a:r>
          </a:p>
          <a:p>
            <a:pPr marL="275912" indent="-330200">
              <a:lnSpc>
                <a:spcPct val="105000"/>
              </a:lnSpc>
            </a:pPr>
            <a:r>
              <a:rPr lang="ru" sz="2800">
                <a:solidFill>
                  <a:srgbClr val="0066FF"/>
                </a:solidFill>
                <a:latin typeface="Arial"/>
              </a:rPr>
              <a:t>- ЛП, </a:t>
            </a:r>
            <a:r>
              <a:rPr lang="ru" sz="2800" b="1">
                <a:solidFill>
                  <a:srgbClr val="0066FF"/>
                </a:solidFill>
                <a:latin typeface="Arial"/>
              </a:rPr>
              <a:t>не включенные в перечень ЖНВЛП</a:t>
            </a:r>
            <a:r>
              <a:rPr lang="ru" sz="2800">
                <a:solidFill>
                  <a:srgbClr val="0066FF"/>
                </a:solidFill>
                <a:latin typeface="Arial"/>
              </a:rPr>
              <a:t>, в</a:t>
            </a:r>
          </a:p>
          <a:p>
            <a:pPr marL="275912" indent="12700">
              <a:lnSpc>
                <a:spcPct val="105000"/>
              </a:lnSpc>
              <a:spcAft>
                <a:spcPts val="140"/>
              </a:spcAft>
            </a:pPr>
            <a:r>
              <a:rPr lang="ru" sz="2800">
                <a:solidFill>
                  <a:srgbClr val="0066FF"/>
                </a:solidFill>
                <a:latin typeface="Arial"/>
              </a:rPr>
              <a:t>случае </a:t>
            </a:r>
            <a:r>
              <a:rPr lang="ru" sz="2800" b="1">
                <a:solidFill>
                  <a:srgbClr val="0066FF"/>
                </a:solidFill>
                <a:latin typeface="Arial"/>
              </a:rPr>
              <a:t>их замены </a:t>
            </a:r>
            <a:r>
              <a:rPr lang="ru" sz="2800">
                <a:solidFill>
                  <a:srgbClr val="0066FF"/>
                </a:solidFill>
                <a:latin typeface="Arial"/>
              </a:rPr>
              <a:t>из-за индивидуальной</a:t>
            </a:r>
          </a:p>
          <a:p>
            <a:pPr marL="275912" indent="12700">
              <a:lnSpc>
                <a:spcPct val="91000"/>
              </a:lnSpc>
            </a:pPr>
            <a:r>
              <a:rPr lang="ru" sz="2800">
                <a:solidFill>
                  <a:srgbClr val="0066FF"/>
                </a:solidFill>
                <a:latin typeface="Arial"/>
              </a:rPr>
              <a:t>непереносимости, по жизненным показаниям </a:t>
            </a:r>
            <a:r>
              <a:rPr lang="ru" i="1">
                <a:latin typeface="Arial"/>
              </a:rPr>
              <a:t>(п. 30 Приложения 1 Приказа № 4н)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52304" y="1871472"/>
            <a:ext cx="417576" cy="1533144"/>
          </a:xfrm>
          <a:prstGeom prst="rect">
            <a:avLst/>
          </a:prstGeom>
        </p:spPr>
        <p:txBody>
          <a:bodyPr vert="vert" lIns="0" tIns="0" rIns="0" bIns="0">
            <a:noAutofit/>
          </a:bodyPr>
          <a:lstStyle/>
          <a:p>
            <a:pPr algn="ctr">
              <a:lnSpc>
                <a:spcPct val="78000"/>
              </a:lnSpc>
            </a:pPr>
            <a:r>
              <a:rPr lang="ru" sz="1400" i="1">
                <a:solidFill>
                  <a:srgbClr val="4D4D4D"/>
                </a:solidFill>
                <a:latin typeface="Lucida Sans Unicode"/>
              </a:rPr>
              <a:t>п. 6 Приложения 1 Приказа № 4н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6728" y="5574792"/>
            <a:ext cx="6382512" cy="2865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4D4D4D"/>
                </a:solidFill>
                <a:latin typeface="Arial"/>
              </a:rPr>
              <a:t>Решение врачебной комиссии фиксируется 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32888" y="5946648"/>
            <a:ext cx="6870192" cy="2804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4D4D4D"/>
                </a:solidFill>
                <a:latin typeface="Arial"/>
              </a:rPr>
              <a:t>медицинской документации пациента и журнале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7512" y="6227064"/>
            <a:ext cx="2956560" cy="3657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4D4D4D"/>
                </a:solidFill>
                <a:latin typeface="Arial"/>
              </a:rPr>
              <a:t>врачебной комиссии.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5104"/>
            <a:ext cx="4139184" cy="107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7144" y="219456"/>
            <a:ext cx="6409944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 в стационарах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144" y="640080"/>
            <a:ext cx="6409944" cy="323088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pPr marL="268800"/>
            <a:r>
              <a:rPr lang="ru" sz="2800" b="1" dirty="0">
                <a:solidFill>
                  <a:srgbClr val="333399"/>
                </a:solidFill>
                <a:latin typeface="Times New Roman"/>
              </a:rPr>
              <a:t>(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4416" y="1508760"/>
            <a:ext cx="8522208" cy="4172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6100" indent="889000"/>
            <a:r>
              <a:rPr lang="ru" sz="2800" dirty="0">
                <a:solidFill>
                  <a:srgbClr val="0066FF"/>
                </a:solidFill>
                <a:latin typeface="Arial"/>
              </a:rPr>
              <a:t>31. В случаях обследования и лечения гражданина в стационарных условиях в рамках</a:t>
            </a:r>
          </a:p>
          <a:p>
            <a:pPr algn="ctr"/>
            <a:r>
              <a:rPr lang="ru" sz="2800" dirty="0">
                <a:solidFill>
                  <a:srgbClr val="0066FF"/>
                </a:solidFill>
                <a:latin typeface="Arial"/>
              </a:rPr>
              <a:t>предоставления медицинских услуг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на возмездной основе </a:t>
            </a:r>
            <a:r>
              <a:rPr lang="ru" sz="2800" dirty="0">
                <a:solidFill>
                  <a:srgbClr val="0066FF"/>
                </a:solidFill>
                <a:latin typeface="Arial"/>
              </a:rPr>
              <a:t>за счет личных средств граждан, средств юридических лиц и иных средств</a:t>
            </a:r>
          </a:p>
          <a:p>
            <a:pPr algn="ctr"/>
            <a:r>
              <a:rPr lang="ru" sz="2800" b="1" dirty="0">
                <a:solidFill>
                  <a:srgbClr val="0066FF"/>
                </a:solidFill>
                <a:latin typeface="Arial"/>
              </a:rPr>
              <a:t>на основании договора</a:t>
            </a:r>
            <a:r>
              <a:rPr lang="ru" sz="2800" dirty="0">
                <a:solidFill>
                  <a:srgbClr val="0066FF"/>
                </a:solidFill>
                <a:latin typeface="Arial"/>
              </a:rPr>
              <a:t>, в том числе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договора добровольного медицинского страхования</a:t>
            </a:r>
            <a:r>
              <a:rPr lang="ru" sz="2800" dirty="0">
                <a:solidFill>
                  <a:srgbClr val="0066FF"/>
                </a:solidFill>
                <a:latin typeface="Arial"/>
              </a:rPr>
              <a:t>,</a:t>
            </a:r>
          </a:p>
          <a:p>
            <a:pPr algn="ctr"/>
            <a:r>
              <a:rPr lang="ru" sz="2800" dirty="0">
                <a:solidFill>
                  <a:srgbClr val="0066FF"/>
                </a:solidFill>
                <a:latin typeface="Arial"/>
              </a:rPr>
              <a:t>ему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могут быть назначены </a:t>
            </a:r>
            <a:r>
              <a:rPr lang="ru" sz="2800" dirty="0">
                <a:solidFill>
                  <a:srgbClr val="0066FF"/>
                </a:solidFill>
                <a:latin typeface="Arial"/>
              </a:rPr>
              <a:t>лекарственные препараты,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не входящие в перечень ЖНВЛП</a:t>
            </a:r>
            <a:r>
              <a:rPr lang="ru" sz="2800" dirty="0">
                <a:solidFill>
                  <a:srgbClr val="0066FF"/>
                </a:solidFill>
                <a:latin typeface="Arial"/>
              </a:rPr>
              <a:t>,</a:t>
            </a:r>
          </a:p>
          <a:p>
            <a:pPr marL="154500"/>
            <a:r>
              <a:rPr lang="ru" sz="2800" dirty="0">
                <a:solidFill>
                  <a:srgbClr val="0066FF"/>
                </a:solidFill>
                <a:latin typeface="Arial"/>
              </a:rPr>
              <a:t>если их назначение и применение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обусловлено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0440" y="5681472"/>
            <a:ext cx="6806184" cy="4053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800" b="1">
                <a:solidFill>
                  <a:srgbClr val="0066FF"/>
                </a:solidFill>
                <a:latin typeface="Arial"/>
              </a:rPr>
              <a:t>медицинскими показаниями</a:t>
            </a:r>
            <a:r>
              <a:rPr lang="ru" sz="2800">
                <a:solidFill>
                  <a:srgbClr val="0066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60236"/>
            <a:ext cx="2386584" cy="356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7144" y="219456"/>
            <a:ext cx="6409944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 в стационарах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2836" y="646175"/>
            <a:ext cx="6504253" cy="316993"/>
          </a:xfrm>
          <a:prstGeom prst="rect">
            <a:avLst/>
          </a:prstGeom>
          <a:solidFill>
            <a:srgbClr val="D3EEF5"/>
          </a:solidFill>
        </p:spPr>
        <p:txBody>
          <a:bodyPr wrap="none" lIns="0" tIns="0" rIns="0" bIns="0">
            <a:noAutofit/>
          </a:bodyPr>
          <a:lstStyle/>
          <a:p>
            <a:pPr marL="268800"/>
            <a:r>
              <a:rPr lang="ru" sz="2800" b="1" dirty="0">
                <a:solidFill>
                  <a:srgbClr val="333399"/>
                </a:solidFill>
                <a:latin typeface="Times New Roman"/>
              </a:rPr>
              <a:t>(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Приказ Минздрава РФ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№ 4</a:t>
            </a:r>
            <a:r>
              <a:rPr lang="ru" sz="2400" i="1" dirty="0">
                <a:solidFill>
                  <a:srgbClr val="0066FF"/>
                </a:solidFill>
                <a:latin typeface="Times New Roman"/>
              </a:rPr>
              <a:t>н приложение </a:t>
            </a:r>
            <a:r>
              <a:rPr lang="ru" sz="2400" b="1" i="1" dirty="0">
                <a:solidFill>
                  <a:srgbClr val="0066FF"/>
                </a:solidFill>
                <a:latin typeface="Times New Roman"/>
              </a:rPr>
              <a:t>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088" y="1463040"/>
            <a:ext cx="8375904" cy="1813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19100">
              <a:lnSpc>
                <a:spcPct val="108000"/>
              </a:lnSpc>
            </a:pPr>
            <a:r>
              <a:rPr lang="ru" sz="2400">
                <a:solidFill>
                  <a:srgbClr val="0066FF"/>
                </a:solidFill>
                <a:latin typeface="Arial"/>
              </a:rPr>
              <a:t>3.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Сведения о назначенном ЛП </a:t>
            </a:r>
            <a:r>
              <a:rPr lang="ru" sz="2400">
                <a:solidFill>
                  <a:srgbClr val="0066FF"/>
                </a:solidFill>
                <a:latin typeface="Arial"/>
              </a:rPr>
              <a:t>(наименование ЛП, дозировка, способ введения и применения, режим дозирования, продолжительность лечения и обоснование назначения ЛП) вносятся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в медицинскую документацию пациента</a:t>
            </a:r>
            <a:r>
              <a:rPr lang="ru" sz="2800" b="1">
                <a:solidFill>
                  <a:srgbClr val="0000FF"/>
                </a:solidFill>
                <a:latin typeface="Arial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9280" y="3761232"/>
            <a:ext cx="8363712" cy="26852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19100">
              <a:lnSpc>
                <a:spcPct val="90000"/>
              </a:lnSpc>
            </a:pPr>
            <a:r>
              <a:rPr lang="ru" sz="2400" dirty="0">
                <a:solidFill>
                  <a:srgbClr val="0066FF"/>
                </a:solidFill>
                <a:latin typeface="Arial"/>
              </a:rPr>
              <a:t>Лечащий врач </a:t>
            </a:r>
            <a:r>
              <a:rPr lang="ru" sz="2400" b="1" dirty="0">
                <a:solidFill>
                  <a:srgbClr val="0066FF"/>
                </a:solidFill>
                <a:latin typeface="Arial"/>
              </a:rPr>
              <a:t>обязан 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назначение и использование </a:t>
            </a:r>
            <a:r>
              <a:rPr lang="ru" sz="2800" b="1" dirty="0">
                <a:solidFill>
                  <a:srgbClr val="0066FF"/>
                </a:solidFill>
                <a:latin typeface="Arial"/>
              </a:rPr>
              <a:t>НС</a:t>
            </a:r>
          </a:p>
          <a:p>
            <a:pPr indent="12700"/>
            <a:r>
              <a:rPr lang="ru" sz="2800" b="1" dirty="0">
                <a:solidFill>
                  <a:srgbClr val="0066FF"/>
                </a:solidFill>
                <a:latin typeface="Arial"/>
              </a:rPr>
              <a:t>и ПВ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, </a:t>
            </a:r>
            <a:r>
              <a:rPr lang="ru" sz="2400" b="1" dirty="0">
                <a:solidFill>
                  <a:srgbClr val="0066FF"/>
                </a:solidFill>
                <a:latin typeface="Arial"/>
              </a:rPr>
              <a:t>независимо 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от </a:t>
            </a:r>
            <a:r>
              <a:rPr lang="ru" sz="2400" b="1" dirty="0">
                <a:solidFill>
                  <a:srgbClr val="0066FF"/>
                </a:solidFill>
                <a:latin typeface="Arial"/>
              </a:rPr>
              <a:t>лекарственной формы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, оформлять записями в </a:t>
            </a:r>
            <a:r>
              <a:rPr lang="ru" sz="2400" b="1" dirty="0">
                <a:solidFill>
                  <a:srgbClr val="0066FF"/>
                </a:solidFill>
                <a:latin typeface="Arial"/>
              </a:rPr>
              <a:t>истории болезни 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и </a:t>
            </a:r>
            <a:r>
              <a:rPr lang="ru" sz="2400" b="1" dirty="0">
                <a:solidFill>
                  <a:srgbClr val="0066FF"/>
                </a:solidFill>
                <a:latin typeface="Arial"/>
              </a:rPr>
              <a:t>листке назначения </a:t>
            </a:r>
            <a:r>
              <a:rPr lang="ru" sz="2400" dirty="0">
                <a:solidFill>
                  <a:srgbClr val="0066FF"/>
                </a:solidFill>
                <a:latin typeface="Arial"/>
              </a:rPr>
              <a:t>с указанием наименования лекарственной формы НС и ПВ, его количества и дозировки</a:t>
            </a:r>
          </a:p>
          <a:p>
            <a:pPr indent="12700"/>
            <a:r>
              <a:rPr lang="ru" sz="2800" dirty="0">
                <a:solidFill>
                  <a:srgbClr val="000066"/>
                </a:solidFill>
                <a:latin typeface="Arial"/>
              </a:rPr>
              <a:t>(</a:t>
            </a:r>
            <a:r>
              <a:rPr lang="ru" sz="2800" b="1" dirty="0">
                <a:solidFill>
                  <a:srgbClr val="000066"/>
                </a:solidFill>
                <a:latin typeface="Arial"/>
              </a:rPr>
              <a:t>п. 2.3</a:t>
            </a:r>
            <a:r>
              <a:rPr lang="ru" sz="2800" dirty="0">
                <a:solidFill>
                  <a:srgbClr val="000066"/>
                </a:solidFill>
                <a:latin typeface="Arial"/>
              </a:rPr>
              <a:t>. </a:t>
            </a:r>
            <a:r>
              <a:rPr lang="ru" sz="2400" dirty="0">
                <a:solidFill>
                  <a:srgbClr val="000066"/>
                </a:solidFill>
                <a:latin typeface="Arial"/>
              </a:rPr>
              <a:t>Приказа МЗ РФ от 12.11.1997 г. </a:t>
            </a:r>
            <a:r>
              <a:rPr lang="ru" sz="2400" b="1" dirty="0">
                <a:solidFill>
                  <a:srgbClr val="000066"/>
                </a:solidFill>
                <a:latin typeface="Arial"/>
              </a:rPr>
              <a:t>№ 330 </a:t>
            </a:r>
            <a:r>
              <a:rPr lang="ru" sz="2400" dirty="0">
                <a:solidFill>
                  <a:srgbClr val="000066"/>
                </a:solidFill>
                <a:latin typeface="Arial"/>
              </a:rPr>
              <a:t>в ред. Приказа Минздравсоцразвития от 17.11.2010 г.№ 1008н).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016" y="207264"/>
            <a:ext cx="6172200" cy="774192"/>
          </a:xfrm>
          <a:prstGeom prst="rect">
            <a:avLst/>
          </a:prstGeom>
          <a:solidFill>
            <a:srgbClr val="D3EEF5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 при выписке пациента из стационара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31264" y="1060704"/>
          <a:ext cx="8717280" cy="5797296"/>
        </p:xfrm>
        <a:graphic>
          <a:graphicData uri="http://schemas.openxmlformats.org/drawingml/2006/table">
            <a:tbl>
              <a:tblPr/>
              <a:tblGrid>
                <a:gridCol w="436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624">
                <a:tc>
                  <a:txBody>
                    <a:bodyPr/>
                    <a:lstStyle/>
                    <a:p>
                      <a:pPr indent="0" algn="ctr"/>
                      <a:r>
                        <a:rPr lang="ru" sz="2400">
                          <a:solidFill>
                            <a:srgbClr val="FFFFFF"/>
                          </a:solidFill>
                          <a:latin typeface="Arial"/>
                        </a:rPr>
                        <a:t>Приказ Минздрава РФ</a:t>
                      </a:r>
                    </a:p>
                    <a:p>
                      <a:pPr indent="0" algn="ctr"/>
                      <a:r>
                        <a:rPr lang="ru" sz="2400" b="1">
                          <a:solidFill>
                            <a:srgbClr val="FFFFFF"/>
                          </a:solidFill>
                          <a:latin typeface="Arial"/>
                        </a:rPr>
                        <a:t>№ 4н </a:t>
                      </a:r>
                      <a:r>
                        <a:rPr lang="ru" sz="2400">
                          <a:solidFill>
                            <a:srgbClr val="FFFFFF"/>
                          </a:solidFill>
                          <a:latin typeface="Arial"/>
                        </a:rPr>
                        <a:t>приложение </a:t>
                      </a:r>
                      <a:r>
                        <a:rPr lang="ru" sz="2400" b="1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2CA2B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400">
                          <a:solidFill>
                            <a:srgbClr val="FFFFFF"/>
                          </a:solidFill>
                          <a:latin typeface="Arial"/>
                        </a:rPr>
                        <a:t>Приказ Минздрава РФ</a:t>
                      </a:r>
                    </a:p>
                    <a:p>
                      <a:pPr indent="0" algn="ctr"/>
                      <a:r>
                        <a:rPr lang="ru" sz="2400" b="1">
                          <a:solidFill>
                            <a:srgbClr val="FFFFFF"/>
                          </a:solidFill>
                          <a:latin typeface="Arial"/>
                        </a:rPr>
                        <a:t>№ 1175н </a:t>
                      </a:r>
                      <a:r>
                        <a:rPr lang="ru" sz="2400">
                          <a:solidFill>
                            <a:srgbClr val="FFFFFF"/>
                          </a:solidFill>
                          <a:latin typeface="Arial"/>
                        </a:rPr>
                        <a:t>приложение </a:t>
                      </a:r>
                      <a:r>
                        <a:rPr lang="ru" sz="2400" b="1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2CA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 gridSpan="2">
                  <a:txBody>
                    <a:bodyPr/>
                    <a:lstStyle/>
                    <a:p>
                      <a:pPr marL="52900" indent="0"/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4. По решению руководителя МО при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Arial"/>
                        </a:rPr>
                        <a:t>    </a:t>
                      </a:r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29. В отдельных случаях по решению выписке пациента из медицинской   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Arial"/>
                        </a:rPr>
                        <a:t>      </a:t>
                      </a:r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руководителя МО при выписывании из</a:t>
                      </a:r>
                    </a:p>
                    <a:p>
                      <a:pPr marL="52900" indent="0" algn="just"/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организации:    </a:t>
                      </a:r>
                      <a:r>
                        <a:rPr lang="en-US" sz="1800" dirty="0">
                          <a:solidFill>
                            <a:srgbClr val="0000CC"/>
                          </a:solidFill>
                          <a:latin typeface="Arial"/>
                        </a:rPr>
                        <a:t>                                          </a:t>
                      </a:r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медицинской организации пациента,</a:t>
                      </a:r>
                    </a:p>
                    <a:p>
                      <a:pPr marL="4409000" indent="0"/>
                      <a:r>
                        <a:rPr lang="ru" sz="1800" b="1" dirty="0">
                          <a:solidFill>
                            <a:srgbClr val="0000CC"/>
                          </a:solidFill>
                          <a:latin typeface="Arial"/>
                        </a:rPr>
                        <a:t>могут быть</a:t>
                      </a:r>
                      <a:r>
                        <a:rPr lang="ru" sz="1800" dirty="0">
                          <a:solidFill>
                            <a:srgbClr val="0000CC"/>
                          </a:solidFill>
                          <a:latin typeface="Arial"/>
                        </a:rPr>
                        <a:t>: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5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264">
                <a:tc>
                  <a:txBody>
                    <a:bodyPr/>
                    <a:lstStyle/>
                    <a:p>
                      <a:pPr marL="52900" indent="12700">
                        <a:spcBef>
                          <a:spcPts val="280"/>
                        </a:spcBef>
                      </a:pPr>
                      <a:r>
                        <a:rPr lang="ru" sz="1800" b="1">
                          <a:latin typeface="Arial"/>
                        </a:rPr>
                        <a:t>назначаются с оформлением рецепта </a:t>
                      </a:r>
                      <a:r>
                        <a:rPr lang="ru" sz="1800">
                          <a:latin typeface="Arial"/>
                        </a:rPr>
                        <a:t>ЛП, в том числе наркотические, психотропные, сильнодействующие ЛП;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88900"/>
                      <a:r>
                        <a:rPr lang="ru" sz="1800">
                          <a:latin typeface="Arial"/>
                        </a:rPr>
                        <a:t>назначены наркотические и</a:t>
                      </a:r>
                    </a:p>
                    <a:p>
                      <a:pPr indent="88900"/>
                      <a:r>
                        <a:rPr lang="ru" sz="1800">
                          <a:latin typeface="Arial"/>
                        </a:rPr>
                        <a:t>психотропные ЛП,</a:t>
                      </a:r>
                    </a:p>
                    <a:p>
                      <a:pPr indent="88900"/>
                      <a:r>
                        <a:rPr lang="ru" sz="1800">
                          <a:latin typeface="Arial"/>
                        </a:rPr>
                        <a:t>сильнодействующие ЛП </a:t>
                      </a:r>
                      <a:r>
                        <a:rPr lang="ru" sz="1800" b="1">
                          <a:latin typeface="Arial"/>
                        </a:rPr>
                        <a:t>с</a:t>
                      </a:r>
                    </a:p>
                    <a:p>
                      <a:pPr indent="88900"/>
                      <a:r>
                        <a:rPr lang="ru" sz="1800" b="1">
                          <a:latin typeface="Arial"/>
                        </a:rPr>
                        <a:t>последующей выпиской </a:t>
                      </a:r>
                      <a:r>
                        <a:rPr lang="ru" sz="1800">
                          <a:latin typeface="Arial"/>
                        </a:rPr>
                        <a:t>на них </a:t>
                      </a:r>
                      <a:r>
                        <a:rPr lang="ru" sz="1800" b="1">
                          <a:latin typeface="Arial"/>
                        </a:rPr>
                        <a:t>рецепта </a:t>
                      </a:r>
                      <a:r>
                        <a:rPr lang="ru" sz="1800">
                          <a:latin typeface="Arial"/>
                        </a:rPr>
                        <a:t>формы </a:t>
                      </a:r>
                      <a:r>
                        <a:rPr lang="en-US" sz="1800">
                          <a:latin typeface="Arial"/>
                        </a:rPr>
                        <a:t>N </a:t>
                      </a:r>
                      <a:r>
                        <a:rPr lang="ru" sz="1800">
                          <a:latin typeface="Arial"/>
                        </a:rPr>
                        <a:t>107/у-НП или</a:t>
                      </a:r>
                    </a:p>
                    <a:p>
                      <a:pPr indent="88900"/>
                      <a:r>
                        <a:rPr lang="en-US" sz="1800">
                          <a:latin typeface="Arial"/>
                        </a:rPr>
                        <a:t>N </a:t>
                      </a:r>
                      <a:r>
                        <a:rPr lang="ru" sz="1800">
                          <a:latin typeface="Arial"/>
                        </a:rPr>
                        <a:t>148-1/у-88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600">
                          <a:solidFill>
                            <a:srgbClr val="0000CC"/>
                          </a:solidFill>
                          <a:latin typeface="Arial"/>
                        </a:rPr>
                        <a:t>либо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6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marL="52900" indent="12700"/>
                      <a:r>
                        <a:rPr lang="ru" sz="1800">
                          <a:latin typeface="Arial"/>
                        </a:rPr>
                        <a:t>выдаются одновременно с выпиской из истории болезни ЛП, в том числе</a:t>
                      </a:r>
                    </a:p>
                    <a:p>
                      <a:pPr marL="52900" indent="12700"/>
                      <a:r>
                        <a:rPr lang="ru" sz="1800">
                          <a:latin typeface="Arial"/>
                        </a:rPr>
                        <a:t>наркотические, психотропные, сильнодействующие ЛП на срок приема пациентом до 5 дней.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37100" indent="88900">
                        <a:spcBef>
                          <a:spcPts val="280"/>
                        </a:spcBef>
                      </a:pPr>
                      <a:r>
                        <a:rPr lang="ru" sz="1800" dirty="0">
                          <a:latin typeface="Arial"/>
                        </a:rPr>
                        <a:t>выданы наркотические и психотропные ЛП, сильнодействующие ЛП на срок приема пациентом до 5 дней.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752" y="252984"/>
            <a:ext cx="8263128" cy="1527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700"/>
              </a:spcAft>
            </a:pPr>
            <a:r>
              <a:rPr lang="ru" sz="2800" b="1">
                <a:solidFill>
                  <a:srgbClr val="333399"/>
                </a:solidFill>
                <a:latin typeface="Times New Roman"/>
              </a:rPr>
              <a:t>Порядок назначения ЛП в стационарах</a:t>
            </a:r>
          </a:p>
          <a:p>
            <a:pPr algn="ctr"/>
            <a:r>
              <a:rPr lang="ru" b="1">
                <a:latin typeface="Lucida Sans Unicode"/>
              </a:rPr>
              <a:t>Письмо Минздрава РФ от 17.10.2013 № 25-4/10/2-7719</a:t>
            </a:r>
          </a:p>
          <a:p>
            <a:pPr algn="ctr">
              <a:lnSpc>
                <a:spcPct val="97000"/>
              </a:lnSpc>
              <a:spcAft>
                <a:spcPts val="210"/>
              </a:spcAft>
            </a:pPr>
            <a:r>
              <a:rPr lang="ru" sz="1600">
                <a:latin typeface="Arial"/>
              </a:rPr>
              <a:t>Порядок выписки рецепта или выдачи ЛП в таких случаях может быть определены</a:t>
            </a:r>
          </a:p>
          <a:p>
            <a:pPr>
              <a:lnSpc>
                <a:spcPct val="97000"/>
              </a:lnSpc>
            </a:pPr>
            <a:r>
              <a:rPr lang="ru" sz="1600" b="1">
                <a:latin typeface="Arial"/>
              </a:rPr>
              <a:t>либо </a:t>
            </a:r>
            <a:r>
              <a:rPr lang="ru" sz="1600">
                <a:latin typeface="Arial"/>
              </a:rPr>
              <a:t>региональным органом управления здравоохранением по субъекту РФ, </a:t>
            </a:r>
            <a:r>
              <a:rPr lang="ru" sz="1600" b="1">
                <a:latin typeface="Arial"/>
              </a:rPr>
              <a:t>либо самостоятельно руководителем стационарной медицинской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5168" y="1963272"/>
            <a:ext cx="8653272" cy="481548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40200" algn="ctr">
              <a:lnSpc>
                <a:spcPct val="106000"/>
              </a:lnSpc>
            </a:pPr>
            <a:r>
              <a:rPr lang="ru" dirty="0">
                <a:solidFill>
                  <a:srgbClr val="4D4D4D"/>
                </a:solidFill>
                <a:latin typeface="Arial"/>
              </a:rPr>
              <a:t>ПИСЬМО МЗ РФ от 27.02. 2018 г. </a:t>
            </a:r>
            <a:r>
              <a:rPr lang="en-US" b="1" dirty="0">
                <a:solidFill>
                  <a:srgbClr val="4D4D4D"/>
                </a:solidFill>
                <a:latin typeface="Arial"/>
              </a:rPr>
              <a:t>N </a:t>
            </a:r>
            <a:r>
              <a:rPr lang="ru" b="1" dirty="0">
                <a:solidFill>
                  <a:srgbClr val="4D4D4D"/>
                </a:solidFill>
                <a:latin typeface="Arial"/>
              </a:rPr>
              <a:t>25-4/10/1-1221</a:t>
            </a:r>
          </a:p>
          <a:p>
            <a:pPr marR="52900" algn="ctr">
              <a:lnSpc>
                <a:spcPct val="106000"/>
              </a:lnSpc>
              <a:spcAft>
                <a:spcPts val="700"/>
              </a:spcAft>
            </a:pPr>
            <a:r>
              <a:rPr lang="ru" b="1" dirty="0">
                <a:solidFill>
                  <a:srgbClr val="4D4D4D"/>
                </a:solidFill>
                <a:latin typeface="Arial"/>
              </a:rPr>
              <a:t>Методические рекомендации по организации оборота ...</a:t>
            </a:r>
          </a:p>
          <a:p>
            <a:pPr>
              <a:spcAft>
                <a:spcPts val="700"/>
              </a:spcAft>
            </a:pPr>
            <a:r>
              <a:rPr lang="ru" dirty="0">
                <a:solidFill>
                  <a:srgbClr val="4D4D4D"/>
                </a:solidFill>
                <a:latin typeface="Arial"/>
              </a:rPr>
              <a:t>В указанных случаях рецепт или ЛП выдается пациенту одновременно с выпиской из истории болезни. В истории болезни:</a:t>
            </a:r>
          </a:p>
          <a:p>
            <a:r>
              <a:rPr lang="ru" dirty="0">
                <a:solidFill>
                  <a:srgbClr val="4D4D4D"/>
                </a:solidFill>
                <a:latin typeface="Arial"/>
              </a:rPr>
              <a:t>-</a:t>
            </a:r>
            <a:r>
              <a:rPr lang="ru" b="1" dirty="0">
                <a:solidFill>
                  <a:srgbClr val="4D4D4D"/>
                </a:solidFill>
                <a:latin typeface="Arial"/>
              </a:rPr>
              <a:t>делается запись </a:t>
            </a:r>
            <a:r>
              <a:rPr lang="ru" dirty="0">
                <a:solidFill>
                  <a:srgbClr val="4D4D4D"/>
                </a:solidFill>
                <a:latin typeface="Arial"/>
              </a:rPr>
              <a:t>о получении рецепта или наркотического,</a:t>
            </a:r>
          </a:p>
          <a:p>
            <a:pPr>
              <a:spcAft>
                <a:spcPts val="700"/>
              </a:spcAft>
            </a:pPr>
            <a:r>
              <a:rPr lang="ru" dirty="0">
                <a:solidFill>
                  <a:srgbClr val="4D4D4D"/>
                </a:solidFill>
                <a:latin typeface="Arial"/>
              </a:rPr>
              <a:t>психотропного, сильнодействующего ЛП с указанием его наименования, лекарственной формы, дозировки, количества</a:t>
            </a:r>
          </a:p>
          <a:p>
            <a:r>
              <a:rPr lang="ru" dirty="0">
                <a:solidFill>
                  <a:srgbClr val="4D4D4D"/>
                </a:solidFill>
                <a:latin typeface="Arial"/>
              </a:rPr>
              <a:t>-запись </a:t>
            </a:r>
            <a:r>
              <a:rPr lang="ru" b="1" dirty="0">
                <a:solidFill>
                  <a:srgbClr val="4D4D4D"/>
                </a:solidFill>
                <a:latin typeface="Arial"/>
              </a:rPr>
              <a:t>подтверждается подписью </a:t>
            </a:r>
            <a:r>
              <a:rPr lang="ru" dirty="0">
                <a:solidFill>
                  <a:srgbClr val="4D4D4D"/>
                </a:solidFill>
                <a:latin typeface="Arial"/>
              </a:rPr>
              <a:t>пациента или лица, его</a:t>
            </a:r>
          </a:p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ru" dirty="0">
                <a:solidFill>
                  <a:srgbClr val="4D4D4D"/>
                </a:solidFill>
                <a:latin typeface="Arial"/>
              </a:rPr>
              <a:t>представляющего, с указанием документа, удостоверяющего личность.</a:t>
            </a:r>
          </a:p>
          <a:p>
            <a:r>
              <a:rPr lang="ru" dirty="0">
                <a:solidFill>
                  <a:srgbClr val="4D4D4D"/>
                </a:solidFill>
                <a:latin typeface="Arial"/>
              </a:rPr>
              <a:t>В расходной части специального журнала регистрации операций, связанных с</a:t>
            </a:r>
          </a:p>
          <a:p>
            <a:r>
              <a:rPr lang="ru" dirty="0">
                <a:solidFill>
                  <a:srgbClr val="4D4D4D"/>
                </a:solidFill>
                <a:latin typeface="Arial"/>
              </a:rPr>
              <a:t>оборотом НС и ПВ, в графе "Наименование, </a:t>
            </a:r>
            <a:r>
              <a:rPr lang="en-US" dirty="0">
                <a:solidFill>
                  <a:srgbClr val="4D4D4D"/>
                </a:solidFill>
                <a:latin typeface="Arial"/>
              </a:rPr>
              <a:t>N </a:t>
            </a:r>
            <a:r>
              <a:rPr lang="ru" dirty="0">
                <a:solidFill>
                  <a:srgbClr val="4D4D4D"/>
                </a:solidFill>
                <a:latin typeface="Arial"/>
              </a:rPr>
              <a:t>и дата расходного документа" кроме номера истории болезни, Ф.И.О. пациента дополнительно указывается</a:t>
            </a:r>
          </a:p>
          <a:p>
            <a:pPr>
              <a:spcAft>
                <a:spcPts val="700"/>
              </a:spcAft>
            </a:pPr>
            <a:r>
              <a:rPr lang="ru" b="1" dirty="0">
                <a:solidFill>
                  <a:srgbClr val="4D4D4D"/>
                </a:solidFill>
                <a:latin typeface="Arial"/>
              </a:rPr>
              <a:t>"Выдано на руки".</a:t>
            </a:r>
          </a:p>
          <a:p>
            <a:r>
              <a:rPr lang="ru" dirty="0">
                <a:solidFill>
                  <a:srgbClr val="4D4D4D"/>
                </a:solidFill>
                <a:latin typeface="Arial"/>
              </a:rPr>
              <a:t>Порядок осуществления вышеуказанных действий следует утвердить приказом по МО.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928" y="124968"/>
            <a:ext cx="8586216" cy="661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783400"/>
            <a:r>
              <a:rPr lang="ru" sz="2400" b="1">
                <a:solidFill>
                  <a:srgbClr val="333399"/>
                </a:solidFill>
                <a:latin typeface="Arial"/>
              </a:rPr>
              <a:t>Порядок выписывания</a:t>
            </a:r>
          </a:p>
          <a:p>
            <a:pPr marL="2262700"/>
            <a:r>
              <a:rPr lang="ru" sz="2400" b="1">
                <a:solidFill>
                  <a:srgbClr val="333399"/>
                </a:solidFill>
                <a:latin typeface="Arial"/>
              </a:rPr>
              <a:t>требований-накладных на ЛП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928" y="944880"/>
            <a:ext cx="8586216" cy="5708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78300" algn="ctr">
              <a:spcAft>
                <a:spcPts val="280"/>
              </a:spcAft>
            </a:pPr>
            <a:r>
              <a:rPr lang="ru" sz="2200" dirty="0">
                <a:solidFill>
                  <a:srgbClr val="333399"/>
                </a:solidFill>
                <a:latin typeface="Arial"/>
              </a:rPr>
              <a:t>Приказ Минздравсоцразвития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№ 110 </a:t>
            </a:r>
            <a:r>
              <a:rPr lang="ru" sz="2200" dirty="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12.02.2007 </a:t>
            </a:r>
            <a:r>
              <a:rPr lang="ru" sz="2200" dirty="0">
                <a:solidFill>
                  <a:srgbClr val="333399"/>
                </a:solidFill>
                <a:latin typeface="Arial"/>
              </a:rPr>
              <a:t>в редакции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Приказа Минздрава РФ </a:t>
            </a:r>
            <a:r>
              <a:rPr lang="ru" sz="2200" dirty="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200" b="1" dirty="0">
                <a:solidFill>
                  <a:srgbClr val="333399"/>
                </a:solidFill>
                <a:latin typeface="Arial"/>
              </a:rPr>
              <a:t>26.02.2013 № 94н</a:t>
            </a:r>
          </a:p>
          <a:p>
            <a:r>
              <a:rPr lang="ru" sz="2200" b="1" dirty="0">
                <a:solidFill>
                  <a:srgbClr val="0066FF"/>
                </a:solidFill>
                <a:latin typeface="Arial"/>
              </a:rPr>
              <a:t>■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Требования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на НС и ПВ, а также другие ЛС, подлежащие ПКУ выписываются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на отдельных бланках требований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для каждой группы препаратов (+</a:t>
            </a:r>
            <a:r>
              <a:rPr lang="ru" sz="2000" dirty="0">
                <a:latin typeface="Arial"/>
              </a:rPr>
              <a:t>п. 27 Приказа МЗ № 403н)</a:t>
            </a:r>
          </a:p>
          <a:p>
            <a:pPr marL="319600" indent="-101600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номер и дату составления документа;</a:t>
            </a:r>
          </a:p>
          <a:p>
            <a:pPr marL="319600" indent="-101600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отправителя и получателя препарата;</a:t>
            </a:r>
          </a:p>
          <a:p>
            <a:pPr marL="218000" marR="52900" algn="just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наименование лекарственного препарата (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на латинском языке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); </a:t>
            </a:r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форму выпуска и дозировку;</a:t>
            </a:r>
          </a:p>
          <a:p>
            <a:pPr marL="319600" indent="-101600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вид упаковки: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коробки, флаконы, тубы и т. п.;</a:t>
            </a:r>
          </a:p>
          <a:p>
            <a:pPr marL="319600" indent="-101600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способ применения: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для инъекций, для наружного применения, приема внутрь, глазные капли и т. п.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;</a:t>
            </a:r>
          </a:p>
          <a:p>
            <a:pPr marL="319600" indent="-101600"/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количество затребованных и отпущенных ЛП;</a:t>
            </a:r>
          </a:p>
          <a:p>
            <a:pPr marL="319600" indent="-101600">
              <a:spcAft>
                <a:spcPts val="770"/>
              </a:spcAft>
            </a:pPr>
            <a:r>
              <a:rPr lang="en-US" sz="2000" i="1" dirty="0">
                <a:solidFill>
                  <a:srgbClr val="0066FF"/>
                </a:solidFill>
                <a:latin typeface="Arial"/>
              </a:rPr>
              <a:t>S</a:t>
            </a:r>
            <a:r>
              <a:rPr lang="en-US" sz="2000" b="1" dirty="0">
                <a:solidFill>
                  <a:srgbClr val="0066FF"/>
                </a:solidFill>
                <a:latin typeface="Arial"/>
              </a:rPr>
              <a:t>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стоимость отпущенных лекарственных препаратов.</a:t>
            </a:r>
          </a:p>
          <a:p>
            <a:pPr marR="78300" algn="ctr">
              <a:lnSpc>
                <a:spcPct val="95000"/>
              </a:lnSpc>
            </a:pPr>
            <a:r>
              <a:rPr lang="ru" sz="2200" b="1" dirty="0">
                <a:solidFill>
                  <a:srgbClr val="333399"/>
                </a:solidFill>
                <a:latin typeface="Arial"/>
              </a:rPr>
              <a:t>Приказ Минздрава РФ № 1175н приложение 1</a:t>
            </a:r>
          </a:p>
          <a:p>
            <a:r>
              <a:rPr lang="ru" sz="2000" dirty="0">
                <a:solidFill>
                  <a:srgbClr val="0070C0"/>
                </a:solidFill>
                <a:latin typeface="Arial"/>
              </a:rPr>
              <a:t>3.1. Назначение ЛП при оказании медицинской помощи в стационарных условиях и их выписывание</a:t>
            </a:r>
            <a:r>
              <a:rPr lang="en-US" sz="2000" dirty="0">
                <a:solidFill>
                  <a:srgbClr val="0070C0"/>
                </a:solidFill>
                <a:latin typeface="Arial"/>
              </a:rPr>
              <a:t> </a:t>
            </a:r>
            <a:r>
              <a:rPr lang="ru" sz="2000" dirty="0">
                <a:solidFill>
                  <a:srgbClr val="0070C0"/>
                </a:solidFill>
                <a:latin typeface="Arial"/>
              </a:rPr>
              <a:t>в</a:t>
            </a:r>
            <a:r>
              <a:rPr lang="en-US" sz="2000" dirty="0">
                <a:solidFill>
                  <a:srgbClr val="0070C0"/>
                </a:solidFill>
                <a:latin typeface="Arial"/>
              </a:rPr>
              <a:t> </a:t>
            </a:r>
            <a:r>
              <a:rPr lang="ru" sz="2000" dirty="0">
                <a:solidFill>
                  <a:srgbClr val="0070C0"/>
                </a:solidFill>
                <a:latin typeface="Arial"/>
              </a:rPr>
              <a:t>требованиях-накладных осуществляется по МНН, группировочному наименованию, </a:t>
            </a:r>
            <a:r>
              <a:rPr lang="ru" sz="2000" b="1" dirty="0">
                <a:solidFill>
                  <a:srgbClr val="0070C0"/>
                </a:solidFill>
                <a:latin typeface="Arial"/>
              </a:rPr>
              <a:t>торговому наименованию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12C1FF0-F173-49D8-93B2-5DF2B16CEFAC}"/>
              </a:ext>
            </a:extLst>
          </p:cNvPr>
          <p:cNvSpPr/>
          <p:nvPr/>
        </p:nvSpPr>
        <p:spPr>
          <a:xfrm>
            <a:off x="5410200" y="5325036"/>
            <a:ext cx="592836" cy="1407997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896" y="4712208"/>
            <a:ext cx="902208" cy="633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85104"/>
            <a:ext cx="1164336" cy="107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02024" y="124968"/>
            <a:ext cx="4535424" cy="679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Порядок выписывания</a:t>
            </a:r>
          </a:p>
          <a:p>
            <a:pPr>
              <a:lnSpc>
                <a:spcPct val="105000"/>
              </a:lnSpc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требований-накладных на ЛП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9656" y="1252728"/>
            <a:ext cx="8452104" cy="1450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910"/>
              </a:spcAft>
            </a:pPr>
            <a:r>
              <a:rPr lang="ru" sz="2200">
                <a:solidFill>
                  <a:srgbClr val="333399"/>
                </a:solidFill>
                <a:latin typeface="Arial"/>
              </a:rPr>
              <a:t>Приказ Минздравсоцразвития </a:t>
            </a:r>
            <a:r>
              <a:rPr lang="ru" sz="2200" b="1">
                <a:solidFill>
                  <a:srgbClr val="333399"/>
                </a:solidFill>
                <a:latin typeface="Arial"/>
              </a:rPr>
              <a:t>№ 110 </a:t>
            </a:r>
            <a:r>
              <a:rPr lang="ru" sz="22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200" b="1">
                <a:solidFill>
                  <a:srgbClr val="333399"/>
                </a:solidFill>
                <a:latin typeface="Arial"/>
              </a:rPr>
              <a:t>12.02.2007 </a:t>
            </a:r>
            <a:r>
              <a:rPr lang="ru" sz="2200">
                <a:solidFill>
                  <a:srgbClr val="333399"/>
                </a:solidFill>
                <a:latin typeface="Arial"/>
              </a:rPr>
              <a:t>в редакции </a:t>
            </a:r>
            <a:r>
              <a:rPr lang="ru" sz="2200" b="1">
                <a:solidFill>
                  <a:srgbClr val="333399"/>
                </a:solidFill>
                <a:latin typeface="Arial"/>
              </a:rPr>
              <a:t>Приказа Минздрава РФ </a:t>
            </a:r>
            <a:r>
              <a:rPr lang="ru" sz="22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200" b="1">
                <a:solidFill>
                  <a:srgbClr val="333399"/>
                </a:solidFill>
                <a:latin typeface="Arial"/>
              </a:rPr>
              <a:t>26.02.2013 № 94н</a:t>
            </a:r>
          </a:p>
          <a:p>
            <a:r>
              <a:rPr lang="ru" sz="2200" b="1">
                <a:solidFill>
                  <a:srgbClr val="0066FF"/>
                </a:solidFill>
                <a:latin typeface="Arial"/>
              </a:rPr>
              <a:t>■ </a:t>
            </a:r>
            <a:r>
              <a:rPr lang="ru" sz="2000">
                <a:solidFill>
                  <a:srgbClr val="0066FF"/>
                </a:solidFill>
                <a:latin typeface="Arial"/>
              </a:rPr>
              <a:t>Заверяются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штампом, круглой печатью МО и подписью</a:t>
            </a:r>
          </a:p>
          <a:p>
            <a:pPr>
              <a:lnSpc>
                <a:spcPct val="115000"/>
              </a:lnSpc>
            </a:pPr>
            <a:r>
              <a:rPr lang="ru" sz="2000">
                <a:solidFill>
                  <a:srgbClr val="0066FF"/>
                </a:solidFill>
                <a:latin typeface="Arial"/>
              </a:rPr>
              <a:t>руководителя учреждения или его заместителя по лечебной части.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0512" y="3157728"/>
            <a:ext cx="8622792" cy="1496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5000"/>
              </a:lnSpc>
            </a:pPr>
            <a:r>
              <a:rPr lang="ru" sz="2200" b="1">
                <a:solidFill>
                  <a:srgbClr val="0066FF"/>
                </a:solidFill>
                <a:latin typeface="Arial"/>
              </a:rPr>
              <a:t>■ </a:t>
            </a:r>
            <a:r>
              <a:rPr lang="ru" sz="2000">
                <a:solidFill>
                  <a:srgbClr val="0066FF"/>
                </a:solidFill>
                <a:latin typeface="Arial"/>
              </a:rPr>
              <a:t>Требования-накладные структурного подразделения МО (кабинета,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отделения и т.п.) на ЛП, направляемые в аптечную организацию, оформляются в порядке, определенном пунктом 3.1 настоящей</a:t>
            </a:r>
          </a:p>
          <a:p>
            <a:r>
              <a:rPr lang="ru" sz="2000">
                <a:solidFill>
                  <a:srgbClr val="0066FF"/>
                </a:solidFill>
                <a:latin typeface="Arial"/>
              </a:rPr>
              <a:t>Инструкции, подписываются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руководителем соответствующего</a:t>
            </a:r>
          </a:p>
          <a:p>
            <a:r>
              <a:rPr lang="ru" sz="2000" b="1">
                <a:solidFill>
                  <a:srgbClr val="0066FF"/>
                </a:solidFill>
                <a:latin typeface="Arial"/>
              </a:rPr>
              <a:t>подразделения </a:t>
            </a:r>
            <a:r>
              <a:rPr lang="ru" sz="2000">
                <a:solidFill>
                  <a:srgbClr val="0066FF"/>
                </a:solidFill>
                <a:latin typeface="Arial"/>
              </a:rPr>
              <a:t>и оформляются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штампом медицинской организации</a:t>
            </a:r>
            <a:r>
              <a:rPr lang="ru" sz="2000">
                <a:solidFill>
                  <a:srgbClr val="0066FF"/>
                </a:solidFill>
                <a:latin typeface="Arial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9656" y="5401056"/>
            <a:ext cx="8452104" cy="1091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b="1" dirty="0">
                <a:latin typeface="Arial"/>
              </a:rPr>
              <a:t>Письмо МЗ РФ </a:t>
            </a:r>
            <a:r>
              <a:rPr lang="ru" dirty="0">
                <a:latin typeface="Arial"/>
              </a:rPr>
              <a:t>от </a:t>
            </a:r>
            <a:r>
              <a:rPr lang="ru" b="1" dirty="0">
                <a:latin typeface="Arial"/>
              </a:rPr>
              <a:t>27.02.2018 г. № 25-4/10/1-1221</a:t>
            </a:r>
          </a:p>
          <a:p>
            <a:r>
              <a:rPr lang="ru" b="1" dirty="0">
                <a:latin typeface="Arial"/>
              </a:rPr>
              <a:t>Методические рекомендации </a:t>
            </a:r>
            <a:r>
              <a:rPr lang="ru" dirty="0">
                <a:latin typeface="Arial"/>
              </a:rPr>
              <a:t>по организации оборота наркотических и психотропных лекарственных препаратов для медицинского применения в медицинских и аптечных организациях.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5104"/>
            <a:ext cx="3749040" cy="1072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2024" y="124968"/>
            <a:ext cx="4535424" cy="679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 b="1">
                <a:solidFill>
                  <a:srgbClr val="312F86"/>
                </a:solidFill>
                <a:latin typeface="Arial"/>
              </a:rPr>
              <a:t>Порядок выписывания</a:t>
            </a:r>
          </a:p>
          <a:p>
            <a:r>
              <a:rPr lang="ru" sz="2400" b="1">
                <a:solidFill>
                  <a:srgbClr val="312F86"/>
                </a:solidFill>
                <a:latin typeface="Arial"/>
              </a:rPr>
              <a:t>требований-накладных на ЛП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5752" y="1179576"/>
            <a:ext cx="8461248" cy="3154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" sz="2400">
                <a:solidFill>
                  <a:srgbClr val="333399"/>
                </a:solidFill>
                <a:latin typeface="Arial"/>
              </a:rPr>
              <a:t>Приказ Минздравсоцразвития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№ 110 </a:t>
            </a:r>
            <a:r>
              <a:rPr lang="ru" sz="24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12.02.2007 </a:t>
            </a:r>
            <a:r>
              <a:rPr lang="ru" sz="2400">
                <a:solidFill>
                  <a:srgbClr val="333399"/>
                </a:solidFill>
                <a:latin typeface="Arial"/>
              </a:rPr>
              <a:t>в редакции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Приказа Минздрава РФ </a:t>
            </a:r>
            <a:r>
              <a:rPr lang="ru" sz="24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26.02.2013 № 94н</a:t>
            </a:r>
          </a:p>
          <a:p>
            <a:pPr algn="ctr">
              <a:spcAft>
                <a:spcPts val="420"/>
              </a:spcAft>
            </a:pPr>
            <a:r>
              <a:rPr lang="ru" sz="2400">
                <a:solidFill>
                  <a:srgbClr val="0066FF"/>
                </a:solidFill>
                <a:latin typeface="Arial"/>
              </a:rPr>
              <a:t>Форма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требования-накладной:</a:t>
            </a:r>
          </a:p>
          <a:p>
            <a:r>
              <a:rPr lang="ru" sz="2400" b="1">
                <a:solidFill>
                  <a:srgbClr val="333399"/>
                </a:solidFill>
                <a:latin typeface="Arial"/>
              </a:rPr>
              <a:t>-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Форма 0504204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, </a:t>
            </a:r>
            <a:r>
              <a:rPr lang="ru" sz="2400">
                <a:solidFill>
                  <a:srgbClr val="0066FF"/>
                </a:solidFill>
                <a:latin typeface="Arial"/>
              </a:rPr>
              <a:t>утвержденная приказом Минфина от</a:t>
            </a:r>
          </a:p>
          <a:p>
            <a:pPr>
              <a:spcAft>
                <a:spcPts val="420"/>
              </a:spcAft>
            </a:pPr>
            <a:r>
              <a:rPr lang="ru" sz="2400">
                <a:solidFill>
                  <a:srgbClr val="0066FF"/>
                </a:solidFill>
                <a:latin typeface="Arial"/>
              </a:rPr>
              <a:t>30.03.2015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№ 52н</a:t>
            </a:r>
          </a:p>
          <a:p>
            <a:pPr>
              <a:spcAft>
                <a:spcPts val="420"/>
              </a:spcAft>
            </a:pPr>
            <a:r>
              <a:rPr lang="ru" sz="2400" b="1">
                <a:solidFill>
                  <a:srgbClr val="0066FF"/>
                </a:solidFill>
                <a:latin typeface="Arial"/>
              </a:rPr>
              <a:t>- № М-11</a:t>
            </a:r>
            <a:r>
              <a:rPr lang="ru" sz="2400">
                <a:solidFill>
                  <a:srgbClr val="0066FF"/>
                </a:solidFill>
                <a:latin typeface="Arial"/>
              </a:rPr>
              <a:t>, утвержденная постановлением Госкомстата России от 30.10.1997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№ 71а</a:t>
            </a:r>
          </a:p>
          <a:p>
            <a:r>
              <a:rPr lang="ru" sz="2400">
                <a:solidFill>
                  <a:srgbClr val="0066FF"/>
                </a:solidFill>
                <a:latin typeface="Arial"/>
              </a:rPr>
              <a:t>(</a:t>
            </a:r>
            <a:r>
              <a:rPr lang="ru" sz="2400" i="1">
                <a:solidFill>
                  <a:srgbClr val="0066FF"/>
                </a:solidFill>
                <a:latin typeface="Arial"/>
              </a:rPr>
              <a:t>письмо Минздравсоцразвития </a:t>
            </a:r>
            <a:r>
              <a:rPr lang="ru" sz="2400" b="1" i="1">
                <a:solidFill>
                  <a:srgbClr val="0066FF"/>
                </a:solidFill>
                <a:latin typeface="Arial"/>
              </a:rPr>
              <a:t>№4185-ВС </a:t>
            </a:r>
            <a:r>
              <a:rPr lang="ru" sz="2400" i="1">
                <a:solidFill>
                  <a:srgbClr val="0066FF"/>
                </a:solidFill>
                <a:latin typeface="Arial"/>
              </a:rPr>
              <a:t>от </a:t>
            </a:r>
            <a:r>
              <a:rPr lang="ru" sz="2400" b="1" i="1">
                <a:solidFill>
                  <a:srgbClr val="0066FF"/>
                </a:solidFill>
                <a:latin typeface="Arial"/>
              </a:rPr>
              <a:t>24.05.2007</a:t>
            </a:r>
            <a:r>
              <a:rPr lang="ru" sz="2400">
                <a:solidFill>
                  <a:srgbClr val="0066FF"/>
                </a:solidFill>
                <a:latin typeface="Arial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9280" y="4632960"/>
            <a:ext cx="8491728" cy="1018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0066FF"/>
                </a:solidFill>
                <a:latin typeface="Arial"/>
              </a:rPr>
              <a:t>В МО,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не относящихся </a:t>
            </a:r>
            <a:r>
              <a:rPr lang="ru" sz="2400">
                <a:solidFill>
                  <a:srgbClr val="0066FF"/>
                </a:solidFill>
                <a:latin typeface="Arial"/>
              </a:rPr>
              <a:t>к государственному сектору, могут разрабатываться и утверждаться </a:t>
            </a:r>
            <a:r>
              <a:rPr lang="ru" sz="2400" b="1">
                <a:solidFill>
                  <a:srgbClr val="0066FF"/>
                </a:solidFill>
                <a:latin typeface="Arial"/>
              </a:rPr>
              <a:t>собственные формы</a:t>
            </a:r>
          </a:p>
          <a:p>
            <a:pPr algn="ctr"/>
            <a:r>
              <a:rPr lang="ru" sz="2400" b="1">
                <a:solidFill>
                  <a:srgbClr val="0066FF"/>
                </a:solidFill>
                <a:latin typeface="Arial"/>
              </a:rPr>
              <a:t>первичных учетных документов</a:t>
            </a:r>
            <a:r>
              <a:rPr lang="ru" sz="2400">
                <a:solidFill>
                  <a:srgbClr val="0066FF"/>
                </a:solidFill>
                <a:latin typeface="Arial"/>
              </a:rPr>
              <a:t>, в том числе 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97352" y="5650992"/>
            <a:ext cx="7153656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>
                <a:solidFill>
                  <a:srgbClr val="0066FF"/>
                </a:solidFill>
                <a:latin typeface="Arial"/>
              </a:rPr>
              <a:t>требований-накладных на получение ЛП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6680" y="6019800"/>
            <a:ext cx="6434328" cy="4328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>
                <a:solidFill>
                  <a:srgbClr val="333399"/>
                </a:solidFill>
                <a:latin typeface="Arial"/>
              </a:rPr>
              <a:t>ерального закона от 06.12.2011 г.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№ 402-ФЗ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0" y="6528816"/>
            <a:ext cx="2743200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dirty="0">
                <a:solidFill>
                  <a:srgbClr val="333399"/>
                </a:solidFill>
                <a:latin typeface="Arial"/>
              </a:rPr>
              <a:t>алтерском учете»).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11998"/>
            <a:ext cx="4139184" cy="1072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2808" y="259080"/>
            <a:ext cx="837285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R="256100" algn="ctr"/>
            <a:r>
              <a:rPr lang="ru" sz="2400" b="1">
                <a:solidFill>
                  <a:srgbClr val="333399"/>
                </a:solidFill>
                <a:latin typeface="Arial"/>
              </a:rPr>
              <a:t>Порядок хранения требований-накладных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2808" y="883920"/>
            <a:ext cx="8372856" cy="2865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1260"/>
              </a:spcAft>
            </a:pPr>
            <a:r>
              <a:rPr lang="ru" sz="2400">
                <a:solidFill>
                  <a:srgbClr val="333399"/>
                </a:solidFill>
                <a:latin typeface="Arial"/>
              </a:rPr>
              <a:t>Приказ Минздравсоцразвития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№ 110 </a:t>
            </a:r>
            <a:r>
              <a:rPr lang="ru" sz="24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12.02.2007 </a:t>
            </a:r>
            <a:r>
              <a:rPr lang="ru" sz="2400">
                <a:solidFill>
                  <a:srgbClr val="333399"/>
                </a:solidFill>
                <a:latin typeface="Arial"/>
              </a:rPr>
              <a:t>в редакции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Приказа Минздрава РФ </a:t>
            </a:r>
            <a:r>
              <a:rPr lang="ru" sz="2400">
                <a:solidFill>
                  <a:srgbClr val="333399"/>
                </a:solidFill>
                <a:latin typeface="Arial"/>
              </a:rPr>
              <a:t>от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26.02.2013 № 94н</a:t>
            </a:r>
          </a:p>
          <a:p>
            <a:pPr>
              <a:spcAft>
                <a:spcPts val="420"/>
              </a:spcAft>
            </a:pPr>
            <a:r>
              <a:rPr lang="ru" sz="1600">
                <a:solidFill>
                  <a:srgbClr val="0066FF"/>
                </a:solidFill>
                <a:latin typeface="Arial"/>
              </a:rPr>
              <a:t>■    </a:t>
            </a:r>
            <a:r>
              <a:rPr lang="ru" sz="2400">
                <a:solidFill>
                  <a:srgbClr val="0066FF"/>
                </a:solidFill>
                <a:latin typeface="Arial"/>
              </a:rPr>
              <a:t>хранятся в сброшюрованном и опечатанном виде, оформляются в тома с указанием месяца и года;</a:t>
            </a:r>
          </a:p>
          <a:p>
            <a:r>
              <a:rPr lang="ru" sz="1600">
                <a:solidFill>
                  <a:srgbClr val="0066FF"/>
                </a:solidFill>
                <a:latin typeface="Arial"/>
              </a:rPr>
              <a:t>■    </a:t>
            </a:r>
            <a:r>
              <a:rPr lang="ru" sz="2400">
                <a:solidFill>
                  <a:srgbClr val="0066FF"/>
                </a:solidFill>
                <a:latin typeface="Arial"/>
              </a:rPr>
              <a:t>по истечении срока хранения подлежат уничтожению, о</a:t>
            </a:r>
          </a:p>
          <a:p>
            <a:pPr>
              <a:spcAft>
                <a:spcPts val="420"/>
              </a:spcAft>
            </a:pPr>
            <a:r>
              <a:rPr lang="ru" sz="2400">
                <a:solidFill>
                  <a:srgbClr val="0066FF"/>
                </a:solidFill>
                <a:latin typeface="Arial"/>
              </a:rPr>
              <a:t>чем составляются акты (форма актов прилагается);</a:t>
            </a:r>
          </a:p>
          <a:p>
            <a:r>
              <a:rPr lang="ru" sz="1600">
                <a:solidFill>
                  <a:srgbClr val="0066FF"/>
                </a:solidFill>
                <a:latin typeface="Arial"/>
              </a:rPr>
              <a:t>■    </a:t>
            </a:r>
            <a:r>
              <a:rPr lang="ru" sz="2400">
                <a:solidFill>
                  <a:srgbClr val="0066FF"/>
                </a:solidFill>
                <a:latin typeface="Arial"/>
              </a:rPr>
              <a:t>уничтожение осуществляется ежемесячно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2808" y="3774141"/>
            <a:ext cx="7538063" cy="1606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ru" sz="2400" b="1" dirty="0">
                <a:solidFill>
                  <a:srgbClr val="3333CC"/>
                </a:solidFill>
                <a:latin typeface="Arial"/>
              </a:rPr>
              <a:t>Сроки хранения </a:t>
            </a:r>
            <a:r>
              <a:rPr lang="ru" sz="2400" dirty="0">
                <a:solidFill>
                  <a:srgbClr val="000066"/>
                </a:solidFill>
                <a:latin typeface="Arial"/>
              </a:rPr>
              <a:t>П. 30 Приказа МЗ </a:t>
            </a:r>
            <a:r>
              <a:rPr lang="ru" sz="2400" b="1" dirty="0">
                <a:solidFill>
                  <a:srgbClr val="000066"/>
                </a:solidFill>
                <a:latin typeface="Arial"/>
              </a:rPr>
              <a:t>№ 403н</a:t>
            </a:r>
          </a:p>
          <a:p>
            <a:pPr>
              <a:lnSpc>
                <a:spcPct val="125000"/>
              </a:lnSpc>
            </a:pPr>
            <a:r>
              <a:rPr lang="ru" sz="2400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sz="2400" dirty="0">
                <a:solidFill>
                  <a:srgbClr val="3333CC"/>
                </a:solidFill>
                <a:latin typeface="Arial"/>
              </a:rPr>
              <a:t>на отпуск </a:t>
            </a:r>
            <a:r>
              <a:rPr lang="ru" sz="2400" b="1" dirty="0">
                <a:solidFill>
                  <a:srgbClr val="3333CC"/>
                </a:solidFill>
                <a:latin typeface="Arial"/>
              </a:rPr>
              <a:t>НС и ПВ - 5 лет</a:t>
            </a:r>
          </a:p>
          <a:p>
            <a:pPr>
              <a:lnSpc>
                <a:spcPct val="125000"/>
              </a:lnSpc>
            </a:pPr>
            <a:r>
              <a:rPr lang="ru" sz="2400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sz="2400" dirty="0">
                <a:solidFill>
                  <a:srgbClr val="3333CC"/>
                </a:solidFill>
                <a:latin typeface="Arial"/>
              </a:rPr>
              <a:t>на отпуск иных ЛС</a:t>
            </a:r>
            <a:r>
              <a:rPr lang="ru" sz="2400" b="1" dirty="0">
                <a:solidFill>
                  <a:srgbClr val="3333CC"/>
                </a:solidFill>
                <a:latin typeface="Arial"/>
              </a:rPr>
              <a:t>, подлежащих ПКУ - 3 года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0440" y="5928360"/>
            <a:ext cx="6313842" cy="4389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b="1" dirty="0">
                <a:solidFill>
                  <a:srgbClr val="3333CC"/>
                </a:solidFill>
                <a:latin typeface="Arial"/>
              </a:rPr>
              <a:t>остальных групп ЛС - 1 год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8152"/>
            <a:ext cx="3401568" cy="106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2800" y="201168"/>
            <a:ext cx="5779008" cy="707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ru" sz="2500" b="1">
                <a:solidFill>
                  <a:srgbClr val="312F86"/>
                </a:solidFill>
                <a:latin typeface="Arial"/>
              </a:rPr>
              <a:t>Порядок назначения ЛП</a:t>
            </a:r>
          </a:p>
          <a:p>
            <a:r>
              <a:rPr lang="ru" sz="2200" i="1">
                <a:solidFill>
                  <a:srgbClr val="312F86"/>
                </a:solidFill>
                <a:latin typeface="Arial"/>
              </a:rPr>
              <a:t>(Приказ Минздрава РФ № 4н приложение 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2224" y="1365504"/>
            <a:ext cx="8202168" cy="3938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74000"/>
              </a:lnSpc>
              <a:spcAft>
                <a:spcPts val="910"/>
              </a:spcAft>
            </a:pPr>
            <a:r>
              <a:rPr lang="ru" sz="2200" b="1" dirty="0">
                <a:latin typeface="Calibri"/>
              </a:rPr>
              <a:t>8</a:t>
            </a:r>
            <a:r>
              <a:rPr lang="ru" sz="2400" b="1" dirty="0">
                <a:solidFill>
                  <a:srgbClr val="000066"/>
                </a:solidFill>
                <a:latin typeface="Arial"/>
              </a:rPr>
              <a:t>. Запрещается выписывать рецепты:</a:t>
            </a:r>
          </a:p>
          <a:p>
            <a:pPr marL="292676" indent="-342900">
              <a:lnSpc>
                <a:spcPct val="84000"/>
              </a:lnSpc>
              <a:spcAft>
                <a:spcPts val="910"/>
              </a:spcAft>
            </a:pPr>
            <a:r>
              <a:rPr lang="ru" sz="2200" dirty="0">
                <a:solidFill>
                  <a:srgbClr val="CC3300"/>
                </a:solidFill>
                <a:latin typeface="Arial"/>
              </a:rPr>
              <a:t>•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при отсутствии медицинских показаний;</a:t>
            </a:r>
          </a:p>
          <a:p>
            <a:pPr marL="292676" indent="-342900">
              <a:lnSpc>
                <a:spcPct val="84000"/>
              </a:lnSpc>
              <a:spcAft>
                <a:spcPts val="910"/>
              </a:spcAft>
            </a:pPr>
            <a:r>
              <a:rPr lang="ru" sz="2600" dirty="0">
                <a:solidFill>
                  <a:srgbClr val="CC3300"/>
                </a:solidFill>
                <a:latin typeface="Arial"/>
              </a:rPr>
              <a:t>•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на ЛП, не зарегистрированные на территории РФ;</a:t>
            </a:r>
          </a:p>
          <a:p>
            <a:pPr marL="292676" indent="-342900">
              <a:lnSpc>
                <a:spcPct val="84000"/>
              </a:lnSpc>
              <a:spcAft>
                <a:spcPts val="910"/>
              </a:spcAft>
            </a:pPr>
            <a:r>
              <a:rPr lang="ru" sz="2600" dirty="0">
                <a:solidFill>
                  <a:srgbClr val="CC3300"/>
                </a:solidFill>
                <a:latin typeface="Arial"/>
              </a:rPr>
              <a:t>• </a:t>
            </a:r>
            <a:r>
              <a:rPr lang="ru" sz="2600" b="1" dirty="0">
                <a:solidFill>
                  <a:srgbClr val="0000FF"/>
                </a:solidFill>
                <a:latin typeface="Arial"/>
              </a:rPr>
              <a:t>на ЛП, которые в соответствии с инструкцией по медицинскому применению используются только в медицинских организациях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;</a:t>
            </a:r>
          </a:p>
          <a:p>
            <a:pPr marL="292676" indent="-342900">
              <a:lnSpc>
                <a:spcPct val="84000"/>
              </a:lnSpc>
              <a:spcAft>
                <a:spcPts val="910"/>
              </a:spcAft>
            </a:pPr>
            <a:r>
              <a:rPr lang="ru" sz="2600" dirty="0">
                <a:solidFill>
                  <a:srgbClr val="CC3300"/>
                </a:solidFill>
                <a:latin typeface="Arial"/>
              </a:rPr>
              <a:t>•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на наркотические и психотропные ЛП </a:t>
            </a:r>
            <a:r>
              <a:rPr lang="ru" sz="2600" b="1" dirty="0">
                <a:solidFill>
                  <a:srgbClr val="0000FF"/>
                </a:solidFill>
                <a:latin typeface="Arial"/>
              </a:rPr>
              <a:t>списка </a:t>
            </a:r>
            <a:r>
              <a:rPr lang="en-US" sz="2600" b="1" dirty="0">
                <a:solidFill>
                  <a:srgbClr val="0000FF"/>
                </a:solidFill>
                <a:latin typeface="Arial"/>
              </a:rPr>
              <a:t>II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для лечения </a:t>
            </a:r>
            <a:r>
              <a:rPr lang="ru" sz="2600" b="1" dirty="0">
                <a:solidFill>
                  <a:srgbClr val="0000FF"/>
                </a:solidFill>
                <a:latin typeface="Arial"/>
              </a:rPr>
              <a:t>наркомании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;</a:t>
            </a:r>
          </a:p>
          <a:p>
            <a:pPr marL="292676" indent="-342900">
              <a:lnSpc>
                <a:spcPct val="84000"/>
              </a:lnSpc>
            </a:pPr>
            <a:r>
              <a:rPr lang="ru" sz="2600" dirty="0">
                <a:solidFill>
                  <a:srgbClr val="CC3300"/>
                </a:solidFill>
                <a:latin typeface="Arial"/>
              </a:rPr>
              <a:t>•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индивидуальными предпринимателями, осуществляющими медицинскую деятельность, на наркотические и психотропные ЛП </a:t>
            </a:r>
            <a:r>
              <a:rPr lang="ru" sz="2600" b="1" dirty="0">
                <a:solidFill>
                  <a:srgbClr val="0000FF"/>
                </a:solidFill>
                <a:latin typeface="Arial"/>
              </a:rPr>
              <a:t>списка </a:t>
            </a:r>
            <a:r>
              <a:rPr lang="en-US" sz="2600" b="1" dirty="0">
                <a:solidFill>
                  <a:srgbClr val="0000FF"/>
                </a:solidFill>
                <a:latin typeface="Arial"/>
              </a:rPr>
              <a:t>II </a:t>
            </a:r>
            <a:r>
              <a:rPr lang="ru" sz="2600" b="1" dirty="0">
                <a:solidFill>
                  <a:srgbClr val="0000FF"/>
                </a:solidFill>
                <a:latin typeface="Arial"/>
              </a:rPr>
              <a:t>и </a:t>
            </a:r>
            <a:r>
              <a:rPr lang="en-US" sz="2600" b="1" dirty="0">
                <a:solidFill>
                  <a:srgbClr val="0000FF"/>
                </a:solidFill>
                <a:latin typeface="Arial"/>
              </a:rPr>
              <a:t>III </a:t>
            </a:r>
            <a:r>
              <a:rPr lang="ru" sz="2600" dirty="0">
                <a:solidFill>
                  <a:srgbClr val="0000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7613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аннулирования лицензии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324287C-7986-4BD3-9E7B-DB0A738E5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967623"/>
              </p:ext>
            </p:extLst>
          </p:nvPr>
        </p:nvGraphicFramePr>
        <p:xfrm>
          <a:off x="1498020" y="1200150"/>
          <a:ext cx="9169980" cy="56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AEB783D-F4ED-42F5-825D-80E63F68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03415"/>
              </p:ext>
            </p:extLst>
          </p:nvPr>
        </p:nvGraphicFramePr>
        <p:xfrm>
          <a:off x="5375920" y="1586471"/>
          <a:ext cx="5663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F9A1C1-502E-4DE8-A948-564570DE299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0299" y="3645024"/>
            <a:ext cx="4823749" cy="32129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E3136-B970-4155-91B2-FC3D138AFCC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96199" y="3645024"/>
            <a:ext cx="4007769" cy="3212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8270B3-8C3E-4325-AF90-A37A7AC9DF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FE2ABA-A1CB-40DB-8A85-D1B98FDD80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8" y="620688"/>
            <a:ext cx="600032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4" y="1025383"/>
            <a:ext cx="8558784" cy="24201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5952"/>
            <a:ext cx="4413504" cy="3432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83408" y="201168"/>
            <a:ext cx="6711696" cy="707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ru" sz="2500" b="1">
                <a:solidFill>
                  <a:srgbClr val="312F86"/>
                </a:solidFill>
                <a:latin typeface="Arial"/>
              </a:rPr>
              <a:t>Порядок назначения ЛП</a:t>
            </a:r>
          </a:p>
          <a:p>
            <a:r>
              <a:rPr lang="ru" sz="2200" i="1">
                <a:solidFill>
                  <a:srgbClr val="312F86"/>
                </a:solidFill>
                <a:latin typeface="Arial"/>
              </a:rPr>
              <a:t>(Приказ Минздрава РФ № 4н приложение 1, п. 3, 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83680" y="3742944"/>
            <a:ext cx="3706368" cy="2420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sz="1600" b="1" dirty="0">
                <a:solidFill>
                  <a:srgbClr val="333399"/>
                </a:solidFill>
                <a:latin typeface="Arial"/>
              </a:rPr>
              <a:t>Возможно:</a:t>
            </a:r>
          </a:p>
          <a:p>
            <a:pPr indent="266700"/>
            <a:r>
              <a:rPr lang="ru" dirty="0">
                <a:solidFill>
                  <a:srgbClr val="333399"/>
                </a:solidFill>
                <a:latin typeface="Arial"/>
              </a:rPr>
              <a:t>уполномоченный орган исполнительной власти субъекта РФ принял решение об</a:t>
            </a:r>
          </a:p>
          <a:p>
            <a:r>
              <a:rPr lang="ru" dirty="0">
                <a:solidFill>
                  <a:srgbClr val="333399"/>
                </a:solidFill>
                <a:latin typeface="Arial"/>
              </a:rPr>
              <a:t>использовании рецептов в форме эл. документов рецепт формируется с использованием ГИС в сфере ЗД и МИС данной МО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5520" y="6400800"/>
            <a:ext cx="1834896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1200" i="1">
                <a:latin typeface="Arial"/>
              </a:rPr>
              <a:t>АО</a:t>
            </a:r>
            <a:r>
              <a:rPr lang="ru" sz="1200">
                <a:latin typeface="Arial"/>
              </a:rPr>
              <a:t> также должна быть зарегистрирована в ГИС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9472"/>
            <a:ext cx="4139184" cy="5748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5976" y="158496"/>
            <a:ext cx="6729984" cy="643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92000"/>
              </a:lnSpc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Особенности оформления рецепта в форме электронного документа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0336" y="1304544"/>
            <a:ext cx="5919216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1625600"/>
            <a:r>
              <a:rPr lang="ru" sz="1400">
                <a:solidFill>
                  <a:srgbClr val="333399"/>
                </a:solidFill>
                <a:latin typeface="Arial"/>
              </a:rPr>
              <a:t>Дополнительные реквизиты по сравнению с оформлением рецепта на бумажном носителе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8624" y="2194560"/>
            <a:ext cx="5413248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400">
                <a:solidFill>
                  <a:srgbClr val="333399"/>
                </a:solidFill>
                <a:latin typeface="Arial"/>
              </a:rPr>
              <a:t>Особенности заполнения некоторых реквизитов по сравнению с оформлением рецепта на бумажном носителе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0336" y="3057144"/>
            <a:ext cx="4837176" cy="402336"/>
          </a:xfrm>
          <a:prstGeom prst="rect">
            <a:avLst/>
          </a:prstGeom>
          <a:ln>
            <a:solidFill/>
          </a:ln>
        </p:spPr>
        <p:txBody>
          <a:bodyPr wrap="none" lIns="0" tIns="0" rIns="0" bIns="0">
            <a:noAutofit/>
          </a:bodyPr>
          <a:lstStyle/>
          <a:p>
            <a:r>
              <a:rPr lang="ru" sz="1400" dirty="0">
                <a:solidFill>
                  <a:srgbClr val="333399"/>
                </a:solidFill>
                <a:latin typeface="Arial"/>
              </a:rPr>
              <a:t>Отметка о назначении ЛП по решению </a:t>
            </a:r>
            <a:r>
              <a:rPr lang="ru" sz="1400" b="1" dirty="0">
                <a:solidFill>
                  <a:srgbClr val="333399"/>
                </a:solidFill>
                <a:latin typeface="Arial"/>
              </a:rPr>
              <a:t>ВК </a:t>
            </a:r>
            <a:r>
              <a:rPr lang="ru" sz="1400" dirty="0">
                <a:solidFill>
                  <a:srgbClr val="333399"/>
                </a:solidFill>
                <a:latin typeface="Arial"/>
              </a:rPr>
              <a:t>подписывается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280" y="3364992"/>
            <a:ext cx="3828288" cy="414528"/>
          </a:xfrm>
          <a:prstGeom prst="rect">
            <a:avLst/>
          </a:prstGeom>
          <a:ln>
            <a:solidFill/>
          </a:ln>
        </p:spPr>
        <p:txBody>
          <a:bodyPr wrap="none" lIns="0" tIns="0" rIns="0" bIns="0">
            <a:noAutofit/>
          </a:bodyPr>
          <a:lstStyle/>
          <a:p>
            <a:endParaRPr lang="ru" sz="1400" b="1" dirty="0">
              <a:solidFill>
                <a:srgbClr val="333399"/>
              </a:solidFill>
              <a:latin typeface="Arial"/>
            </a:endParaRPr>
          </a:p>
          <a:p>
            <a:r>
              <a:rPr lang="ru" sz="1400" b="1" dirty="0">
                <a:solidFill>
                  <a:srgbClr val="333399"/>
                </a:solidFill>
                <a:latin typeface="Arial"/>
              </a:rPr>
              <a:t>УКЭП </a:t>
            </a:r>
            <a:r>
              <a:rPr lang="ru" sz="1400" dirty="0">
                <a:solidFill>
                  <a:srgbClr val="333399"/>
                </a:solidFill>
                <a:latin typeface="Arial"/>
              </a:rPr>
              <a:t>председателя/ секретатя ВК данной 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8896" y="4091671"/>
            <a:ext cx="5431536" cy="365760"/>
          </a:xfrm>
          <a:prstGeom prst="rect">
            <a:avLst/>
          </a:prstGeom>
          <a:ln>
            <a:solidFill/>
          </a:ln>
        </p:spPr>
        <p:txBody>
          <a:bodyPr lIns="0" tIns="0" rIns="0" bIns="0">
            <a:noAutofit/>
          </a:bodyPr>
          <a:lstStyle/>
          <a:p>
            <a:pPr indent="-1536700"/>
            <a:r>
              <a:rPr lang="ru" sz="1400" dirty="0">
                <a:solidFill>
                  <a:srgbClr val="333399"/>
                </a:solidFill>
                <a:latin typeface="Arial"/>
              </a:rPr>
              <a:t>Отметка о назначении ЛП </a:t>
            </a:r>
            <a:r>
              <a:rPr lang="ru" sz="1400" b="1" dirty="0">
                <a:solidFill>
                  <a:srgbClr val="333399"/>
                </a:solidFill>
                <a:latin typeface="Arial"/>
              </a:rPr>
              <a:t>«По специальному назначению» </a:t>
            </a:r>
            <a:r>
              <a:rPr lang="ru" sz="1400" dirty="0">
                <a:solidFill>
                  <a:srgbClr val="333399"/>
                </a:solidFill>
                <a:latin typeface="Arial"/>
              </a:rPr>
              <a:t>подписывается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6704" y="4489704"/>
            <a:ext cx="5443728" cy="371856"/>
          </a:xfrm>
          <a:prstGeom prst="rect">
            <a:avLst/>
          </a:prstGeom>
          <a:ln>
            <a:solidFill/>
          </a:ln>
        </p:spPr>
        <p:txBody>
          <a:bodyPr lIns="0" tIns="0" rIns="0" bIns="0">
            <a:noAutofit/>
          </a:bodyPr>
          <a:lstStyle/>
          <a:p>
            <a:r>
              <a:rPr lang="ru" sz="1400" b="1">
                <a:solidFill>
                  <a:srgbClr val="333399"/>
                </a:solidFill>
                <a:latin typeface="Arial"/>
              </a:rPr>
              <a:t>-    УКЭП </a:t>
            </a:r>
            <a:r>
              <a:rPr lang="ru" sz="1400">
                <a:solidFill>
                  <a:srgbClr val="333399"/>
                </a:solidFill>
                <a:latin typeface="Arial"/>
              </a:rPr>
              <a:t>медицинского работника, назначившего ЛП</a:t>
            </a:r>
          </a:p>
          <a:p>
            <a:r>
              <a:rPr lang="ru" sz="1400" b="1">
                <a:solidFill>
                  <a:srgbClr val="333399"/>
                </a:solidFill>
                <a:latin typeface="Arial"/>
              </a:rPr>
              <a:t>-    УКЭП </a:t>
            </a:r>
            <a:r>
              <a:rPr lang="ru" sz="1400">
                <a:solidFill>
                  <a:srgbClr val="333399"/>
                </a:solidFill>
                <a:latin typeface="Arial"/>
              </a:rPr>
              <a:t>лица уполномоченного заверять документы от имени 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8896" y="5276088"/>
            <a:ext cx="6211824" cy="3749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400">
                <a:solidFill>
                  <a:srgbClr val="333399"/>
                </a:solidFill>
                <a:latin typeface="Arial"/>
              </a:rPr>
              <a:t>По требованию пациента (законного представителя) оформляется </a:t>
            </a:r>
            <a:r>
              <a:rPr lang="ru" sz="1400" b="1">
                <a:solidFill>
                  <a:srgbClr val="333399"/>
                </a:solidFill>
                <a:latin typeface="Arial"/>
              </a:rPr>
              <a:t>«Дубликат электронного документа» </a:t>
            </a:r>
            <a:r>
              <a:rPr lang="ru" sz="1400">
                <a:solidFill>
                  <a:srgbClr val="333399"/>
                </a:solidFill>
                <a:latin typeface="Arial"/>
              </a:rPr>
              <a:t>- экземпляр рецепта на бумажном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1944" y="5650992"/>
            <a:ext cx="74676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400">
                <a:solidFill>
                  <a:srgbClr val="333399"/>
                </a:solidFill>
                <a:latin typeface="Arial"/>
              </a:rPr>
              <a:t>носителе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70105"/>
          <a:ext cx="9073896" cy="6817297"/>
        </p:xfrm>
        <a:graphic>
          <a:graphicData uri="http://schemas.openxmlformats.org/drawingml/2006/table">
            <a:tbl>
              <a:tblPr/>
              <a:tblGrid>
                <a:gridCol w="406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56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Times New Roman"/>
                        </a:rPr>
                        <a:t>Представляемый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Times New Roman"/>
                        </a:rPr>
                        <a:t>Законный представитель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Times New Roman"/>
                        </a:rPr>
                        <a:t>Основание возникновения представительства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Несовершеннолетние в возрасте от 14 до 18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Родители, усыновители, попечители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Статья 26 Гражданского кодекса РФ (часть первая), статья 64 Семейного кодекса РФ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Несовершеннолетние, не достигшие 14-ти лет (малолетние)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Родители, усыновители, опекуны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Статья 28 Гражданского кодекса РФ (часть первая), статья 64 Семейного кодекса РФ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Дети, оставшиеся без попечения родителей, до передачи в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семью на воспитание (усыновление (удочерение), под опеку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или попечительство, в приемную семью либо в случаях..., Граждане, нуждающиеся в установлении над ними опеки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или попечительства, и граждане, находящиеся под опекой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или попечительством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Несовершеннолетние и недееспособные граждане, находящиеся под опекой или попечительством, если действия опекунов или попечителей по представлению законных интересов подопечных противоречат законодательству РФ.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Органы опеки и попечительства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Статья 123 Семейного кодекса РФ, статьи 7 и 8 Федерального закона от 24.04.2008 </a:t>
                      </a:r>
                      <a:r>
                        <a:rPr lang="en-US" sz="1200">
                          <a:latin typeface="Times New Roman"/>
                        </a:rPr>
                        <a:t>N </a:t>
                      </a:r>
                      <a:r>
                        <a:rPr lang="ru" sz="1200">
                          <a:latin typeface="Times New Roman"/>
                        </a:rPr>
                        <a:t>48-ФЗ "Об опеке и попечительстве"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Граждане, признанные судом недееспособными вследствие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психического расстройства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Опекун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200">
                          <a:latin typeface="Times New Roman"/>
                        </a:rPr>
                        <a:t>Статья 32 Гражданского кодекса РФ (часть первая)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Граждане, ограниченные судом в дееспособности вследствие пристрастия к азартным играм, злоупотребления спиртными напитками или наркотическими средствами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Попечитель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200">
                          <a:latin typeface="Times New Roman"/>
                        </a:rPr>
                        <a:t>Статья 33 Гражданского кодекса РФ (часть первая)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Недееспособные или не полностью дееспособные граждане, помещенные под надзор в образовательные организации, МО, организации, оказывающие социальные услуги, или иные организации, в том числе в организации для детей-сирот и детей, оставшихся без попечения родителей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Организации, в которых под надзором находятся недееспособные (не полностью дееспособные) граждане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200">
                          <a:latin typeface="Times New Roman"/>
                        </a:rPr>
                        <a:t>Статья 35 Гражданского кодекса РФ (часть первая)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Пациенты, признанные в установленном законом порядке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недееспособными, но не имеющие законного представителя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200">
                          <a:latin typeface="Times New Roman"/>
                        </a:rPr>
                        <a:t>Администрация и мед. персонал психиатрического стационара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200">
                          <a:latin typeface="Times New Roman"/>
                        </a:rPr>
                        <a:t>Статья 39 Закона РФ от 02.07.1992 </a:t>
                      </a:r>
                      <a:r>
                        <a:rPr lang="en-US" sz="1200">
                          <a:latin typeface="Times New Roman"/>
                        </a:rPr>
                        <a:t>N </a:t>
                      </a:r>
                      <a:r>
                        <a:rPr lang="ru" sz="1200">
                          <a:latin typeface="Times New Roman"/>
                        </a:rPr>
                        <a:t>3185-1</a:t>
                      </a:r>
                    </a:p>
                    <a:p>
                      <a:pPr indent="0">
                        <a:lnSpc>
                          <a:spcPct val="106000"/>
                        </a:lnSpc>
                      </a:pPr>
                      <a:r>
                        <a:rPr lang="ru" sz="1200">
                          <a:latin typeface="Times New Roman"/>
                        </a:rPr>
                        <a:t>"О психиатрической помощи и гарантиях прав граждан при ее оказании"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Граждане РФ в государстве пребывания, которые не в состоянии своевременно осуществить защиту своих прав и</a:t>
                      </a:r>
                    </a:p>
                    <a:p>
                      <a:pPr indent="0"/>
                      <a:r>
                        <a:rPr lang="ru" sz="1200">
                          <a:latin typeface="Times New Roman"/>
                        </a:rPr>
                        <a:t>интересов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Консульское учреждение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Пункт 8 Положения о Консульском учреждении РФ, утвержденного Указом Президента РФ от 05.11.1998 </a:t>
                      </a:r>
                      <a:r>
                        <a:rPr lang="en-US" sz="1200">
                          <a:latin typeface="Times New Roman"/>
                        </a:rPr>
                        <a:t>N </a:t>
                      </a:r>
                      <a:r>
                        <a:rPr lang="ru" sz="1200">
                          <a:latin typeface="Times New Roman"/>
                        </a:rPr>
                        <a:t>1330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200">
                          <a:latin typeface="Times New Roman"/>
                        </a:rPr>
                        <a:t>Несовершеннолетние граждане РФ при организованном выезде за пределы РФ без сопровождения родителей, усыновителей, опекунов или попечителей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Руководитель выезжающей группы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200">
                          <a:latin typeface="Times New Roman"/>
                        </a:rPr>
                        <a:t>Статья 22 Федерального закона от 15.08.1996 </a:t>
                      </a:r>
                      <a:r>
                        <a:rPr lang="en-US" sz="1200">
                          <a:latin typeface="Times New Roman"/>
                        </a:rPr>
                        <a:t>N </a:t>
                      </a:r>
                      <a:r>
                        <a:rPr lang="ru" sz="1200">
                          <a:latin typeface="Times New Roman"/>
                        </a:rPr>
                        <a:t>114-ФЗ "О порядке выезда из РФ и въезда в Российскую Федерацию"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79008"/>
            <a:ext cx="5443728" cy="1078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9696" y="188976"/>
            <a:ext cx="7964424" cy="612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140"/>
              </a:spcAft>
            </a:pPr>
            <a:r>
              <a:rPr lang="ru" sz="2200" b="1">
                <a:solidFill>
                  <a:srgbClr val="312F86"/>
                </a:solidFill>
                <a:latin typeface="Arial"/>
              </a:rPr>
              <a:t>Требования к отпуску наркотических и психотропных ЛП</a:t>
            </a:r>
          </a:p>
          <a:p>
            <a:pPr algn="ctr">
              <a:lnSpc>
                <a:spcPct val="92000"/>
              </a:lnSpc>
            </a:pPr>
            <a:r>
              <a:rPr lang="ru">
                <a:solidFill>
                  <a:srgbClr val="312F86"/>
                </a:solidFill>
                <a:latin typeface="Lucida Sans Unicode"/>
              </a:rPr>
              <a:t>р-л II Приказа Минздрава РФ № 403н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0512" y="981636"/>
            <a:ext cx="8604504" cy="46236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01600" algn="just">
              <a:lnSpc>
                <a:spcPct val="78000"/>
              </a:lnSpc>
            </a:pPr>
            <a:r>
              <a:rPr lang="ru" sz="2200" dirty="0">
                <a:solidFill>
                  <a:srgbClr val="0066FF"/>
                </a:solidFill>
                <a:latin typeface="Lucida Sans Unicode"/>
              </a:rPr>
              <a:t>Наркотические и психотропные ЛП списка </a:t>
            </a:r>
            <a:r>
              <a:rPr lang="en-US" sz="2200" dirty="0">
                <a:solidFill>
                  <a:srgbClr val="0066FF"/>
                </a:solidFill>
                <a:latin typeface="Lucida Sans Unicode"/>
              </a:rPr>
              <a:t>II, </a:t>
            </a:r>
            <a:r>
              <a:rPr lang="ru" sz="2200" dirty="0">
                <a:solidFill>
                  <a:srgbClr val="0066FF"/>
                </a:solidFill>
                <a:latin typeface="Lucida Sans Unicode"/>
              </a:rPr>
              <a:t>за исключением ЛП в виде ТДТС, отпускаются при предъявлении </a:t>
            </a:r>
            <a:r>
              <a:rPr lang="ru" sz="2200" b="1" dirty="0">
                <a:solidFill>
                  <a:srgbClr val="0066FF"/>
                </a:solidFill>
                <a:latin typeface="Lucida Sans Unicode"/>
              </a:rPr>
              <a:t>документа, удостоверяющего личность:</a:t>
            </a:r>
          </a:p>
          <a:p>
            <a:pPr indent="12700" algn="just">
              <a:lnSpc>
                <a:spcPct val="78000"/>
              </a:lnSpc>
            </a:pPr>
            <a:r>
              <a:rPr lang="ru" sz="2200" dirty="0">
                <a:solidFill>
                  <a:srgbClr val="0066FF"/>
                </a:solidFill>
                <a:latin typeface="Lucida Sans Unicode"/>
              </a:rPr>
              <a:t>• лицу, указанному в рецепте,</a:t>
            </a:r>
          </a:p>
          <a:p>
            <a:pPr marR="484700" indent="12700" algn="just">
              <a:lnSpc>
                <a:spcPct val="78000"/>
              </a:lnSpc>
            </a:pPr>
            <a:r>
              <a:rPr lang="ru" sz="2200" dirty="0">
                <a:solidFill>
                  <a:srgbClr val="0066FF"/>
                </a:solidFill>
                <a:latin typeface="Lucida Sans Unicode"/>
              </a:rPr>
              <a:t>• его законному представителю • лицу, имеющему оформленную в соответствии с законодательством РФ доверенность на право получения таких наркотических и психотропных ЛП</a:t>
            </a:r>
          </a:p>
          <a:p>
            <a:pPr marR="484700" indent="12700" algn="just">
              <a:lnSpc>
                <a:spcPct val="78000"/>
              </a:lnSpc>
            </a:pPr>
            <a:endParaRPr lang="ru" sz="2200" dirty="0">
              <a:solidFill>
                <a:srgbClr val="0066FF"/>
              </a:solidFill>
              <a:latin typeface="Lucida Sans Unicode"/>
            </a:endParaRPr>
          </a:p>
          <a:p>
            <a:pPr indent="101600" algn="just">
              <a:lnSpc>
                <a:spcPct val="79000"/>
              </a:lnSpc>
            </a:pPr>
            <a:r>
              <a:rPr lang="ru" sz="2400" i="1" dirty="0">
                <a:solidFill>
                  <a:srgbClr val="000066"/>
                </a:solidFill>
                <a:latin typeface="Lucida Sans Unicode"/>
              </a:rPr>
              <a:t>доверенность оформляется в простой письменной форме (ст. 185 ГК РФ) и может быть нотариально удостоверена по желанию пациента или при невозможности им написать доверенность (ст. 163 и 185.1 ГК РФ); срок действия указывается в доверенности, если не указан-1 год со дня ее подписания (</a:t>
            </a:r>
            <a:r>
              <a:rPr lang="ru" sz="2400" dirty="0">
                <a:solidFill>
                  <a:srgbClr val="000066"/>
                </a:solidFill>
                <a:latin typeface="Lucida Sans Unicode"/>
              </a:rPr>
              <a:t>разъяснения МЗ РФ</a:t>
            </a:r>
            <a:r>
              <a:rPr lang="ru" sz="2400" i="1" dirty="0">
                <a:solidFill>
                  <a:srgbClr val="000066"/>
                </a:solidFill>
                <a:latin typeface="Lucida Sans Unicode"/>
              </a:rPr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64008"/>
            <a:ext cx="8973312" cy="1847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32" y="2325624"/>
            <a:ext cx="2798064" cy="1362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3288" y="1892808"/>
            <a:ext cx="2249424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 b="1">
                <a:latin typeface="Arial"/>
              </a:rPr>
              <a:t>дополнительных реквизитов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9656" y="3727704"/>
            <a:ext cx="2420112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78000"/>
              </a:lnSpc>
            </a:pPr>
            <a:r>
              <a:rPr lang="ru" sz="1200" b="1">
                <a:latin typeface="Lucida Sans Unicode"/>
              </a:rPr>
              <a:t>Дозировка ЛП, в т.ч. ВРД и ВСД НС, ПВ, сильнодействующих, ядовитых веществ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36776" y="4255008"/>
          <a:ext cx="3337560" cy="1557528"/>
        </p:xfrm>
        <a:graphic>
          <a:graphicData uri="http://schemas.openxmlformats.org/drawingml/2006/table">
            <a:tbl>
              <a:tblPr/>
              <a:tblGrid>
                <a:gridCol w="276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04">
                <a:tc gridSpan="2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Совместимость ингредиентов 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рецепте. </a:t>
                      </a:r>
                      <a:r>
                        <a:rPr lang="ru" sz="1200" b="1">
                          <a:latin typeface="Lucida Sans Unicode"/>
                        </a:rPr>
                        <a:t>Взаимодействие ЛП,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ru" sz="1200">
                          <a:latin typeface="Arial"/>
                        </a:rPr>
                        <a:t>-►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Lucida Sans Unicode"/>
                        </a:rPr>
                        <a:t>выписанных пациенту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65600" indent="0" algn="ctr"/>
                      <a:r>
                        <a:rPr lang="ru" sz="1200" b="1">
                          <a:latin typeface="Lucida Sans Unicode"/>
                        </a:rPr>
                        <a:t>ны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Lucida Sans Unicode"/>
                        </a:rPr>
                        <a:t>Правильность оформления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Lucida Sans Unicode"/>
                        </a:rPr>
                        <a:t>рецепта и способа применения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ru" sz="1200">
                          <a:latin typeface="Arial"/>
                        </a:rPr>
                        <a:t>-&gt;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44"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Lucida Sans Unicode"/>
                        </a:rPr>
                        <a:t>ЛП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28544" y="5919216"/>
            <a:ext cx="225552" cy="109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1200" b="1">
                <a:latin typeface="Arial"/>
              </a:rPr>
              <a:t>sz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1264" y="6096000"/>
            <a:ext cx="4108704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200">
                <a:latin typeface="Arial"/>
              </a:rPr>
              <a:t>•</a:t>
            </a:r>
            <a:r>
              <a:rPr lang="ru" sz="1200" b="1">
                <a:latin typeface="Arial"/>
              </a:rPr>
              <a:t>Таксировка рецепта</a:t>
            </a:r>
          </a:p>
          <a:p>
            <a:r>
              <a:rPr lang="ru" sz="1200">
                <a:latin typeface="Arial"/>
              </a:rPr>
              <a:t>•</a:t>
            </a:r>
            <a:r>
              <a:rPr lang="ru" sz="1200" b="1">
                <a:latin typeface="Arial"/>
              </a:rPr>
              <a:t>Оплата рецепта</a:t>
            </a:r>
          </a:p>
          <a:p>
            <a:r>
              <a:rPr lang="ru" sz="1200">
                <a:latin typeface="Arial"/>
              </a:rPr>
              <a:t>•</a:t>
            </a:r>
            <a:r>
              <a:rPr lang="ru" sz="1200" b="1">
                <a:latin typeface="Arial"/>
              </a:rPr>
              <a:t>Отметка рецепта об отпуске ЛП</a:t>
            </a:r>
          </a:p>
          <a:p>
            <a:r>
              <a:rPr lang="ru" sz="1200" u="sng">
                <a:latin typeface="Arial"/>
              </a:rPr>
              <a:t>•</a:t>
            </a:r>
            <a:r>
              <a:rPr lang="ru" sz="1200" b="1" u="sng">
                <a:latin typeface="Arial"/>
              </a:rPr>
              <a:t>Отпуск ЛП, информирование о правил</a:t>
            </a:r>
            <a:r>
              <a:rPr lang="ru" sz="1200" b="1">
                <a:latin typeface="Arial"/>
              </a:rPr>
              <a:t>ахприе</a:t>
            </a:r>
            <a:r>
              <a:rPr lang="ru" sz="1200" b="1" u="sng">
                <a:latin typeface="Arial"/>
              </a:rPr>
              <a:t>ма ЛП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0528" y="2154936"/>
            <a:ext cx="2310384" cy="91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1200" b="1" i="1" dirty="0">
                <a:latin typeface="Arial"/>
              </a:rPr>
              <a:t>Зарегистрировать рецепт в журнале учета неправильно выписанных рецептов,</a:t>
            </a:r>
          </a:p>
          <a:p>
            <a:pPr algn="ctr"/>
            <a:r>
              <a:rPr lang="ru" sz="1200" b="1" i="1" dirty="0">
                <a:latin typeface="Arial"/>
              </a:rPr>
              <a:t>вернуть больному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6120" y="5315712"/>
            <a:ext cx="3307080" cy="1045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770"/>
              </a:spcAft>
            </a:pPr>
            <a:r>
              <a:rPr lang="ru" sz="1200" b="1">
                <a:latin typeface="Arial"/>
              </a:rPr>
              <a:t>Дальнейшие действия с рецептом:</a:t>
            </a:r>
          </a:p>
          <a:p>
            <a:pPr algn="just"/>
            <a:r>
              <a:rPr lang="ru" sz="1200">
                <a:latin typeface="Arial"/>
              </a:rPr>
              <a:t>• Отметка об отпуске </a:t>
            </a:r>
            <a:r>
              <a:rPr lang="ru" sz="1200" i="1">
                <a:latin typeface="Arial"/>
              </a:rPr>
              <a:t>«Лекарство отпущено» </a:t>
            </a:r>
            <a:r>
              <a:rPr lang="ru" sz="1200">
                <a:latin typeface="Arial"/>
              </a:rPr>
              <a:t>и вернуть больному</a:t>
            </a:r>
          </a:p>
          <a:p>
            <a:pPr algn="ctr"/>
            <a:r>
              <a:rPr lang="ru" sz="1200">
                <a:latin typeface="Arial"/>
              </a:rPr>
              <a:t>или</a:t>
            </a:r>
          </a:p>
          <a:p>
            <a:pPr algn="just"/>
            <a:r>
              <a:rPr lang="ru" sz="1200">
                <a:latin typeface="Arial"/>
              </a:rPr>
              <a:t>• Оставить в аптеке на хранение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79008"/>
            <a:ext cx="5443728" cy="1078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3872" y="277368"/>
            <a:ext cx="7994904" cy="4002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1190"/>
              </a:spcAft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Формы рецептурных бланков</a:t>
            </a:r>
          </a:p>
          <a:p>
            <a:pPr indent="101600"/>
            <a:r>
              <a:rPr lang="ru" sz="2800" b="1">
                <a:solidFill>
                  <a:srgbClr val="000066"/>
                </a:solidFill>
                <a:latin typeface="Arial"/>
              </a:rPr>
              <a:t>Приказ Минздрава РФ от 01.08.2012 г. № 54н</a:t>
            </a:r>
          </a:p>
          <a:p>
            <a:pPr algn="ctr">
              <a:spcAft>
                <a:spcPts val="1540"/>
              </a:spcAft>
            </a:pPr>
            <a:r>
              <a:rPr lang="ru" sz="2400" b="1">
                <a:latin typeface="Arial Narrow"/>
              </a:rPr>
              <a:t>(</a:t>
            </a:r>
            <a:r>
              <a:rPr lang="ru" sz="2000">
                <a:latin typeface="Arial Narrow"/>
              </a:rPr>
              <a:t>в редакции Приказов от 21.04.2016 г. </a:t>
            </a:r>
            <a:r>
              <a:rPr lang="en-US" sz="2000" b="1">
                <a:latin typeface="Arial Narrow"/>
              </a:rPr>
              <a:t>N </a:t>
            </a:r>
            <a:r>
              <a:rPr lang="ru" sz="2000" b="1">
                <a:latin typeface="Arial Narrow"/>
              </a:rPr>
              <a:t>254н </a:t>
            </a:r>
            <a:r>
              <a:rPr lang="ru" sz="2000">
                <a:latin typeface="Arial Narrow"/>
              </a:rPr>
              <a:t>и от 11.10.2017 № </a:t>
            </a:r>
            <a:r>
              <a:rPr lang="ru" sz="2000" b="1">
                <a:latin typeface="Arial Narrow"/>
              </a:rPr>
              <a:t>882н</a:t>
            </a:r>
            <a:r>
              <a:rPr lang="ru" sz="2400" b="1">
                <a:latin typeface="Arial Narrow"/>
              </a:rPr>
              <a:t>)</a:t>
            </a:r>
          </a:p>
          <a:p>
            <a:pPr marL="2881952" indent="-2895600">
              <a:lnSpc>
                <a:spcPct val="96000"/>
              </a:lnSpc>
              <a:spcAft>
                <a:spcPts val="1400"/>
              </a:spcAft>
            </a:pPr>
            <a:r>
              <a:rPr lang="ru" sz="2800" b="1">
                <a:latin typeface="Arial Narrow"/>
              </a:rPr>
              <a:t>Форма </a:t>
            </a:r>
            <a:r>
              <a:rPr lang="ru" sz="2800" b="1">
                <a:solidFill>
                  <a:srgbClr val="FF3399"/>
                </a:solidFill>
                <a:latin typeface="Arial Narrow"/>
              </a:rPr>
              <a:t>№ 107/у-НП </a:t>
            </a:r>
            <a:r>
              <a:rPr lang="ru" sz="2000" b="1">
                <a:solidFill>
                  <a:srgbClr val="0000FF"/>
                </a:solidFill>
                <a:latin typeface="Arial"/>
              </a:rPr>
              <a:t>Специальный рецептурный бланк на наркотическое средство или психотропное вещество</a:t>
            </a:r>
          </a:p>
          <a:p>
            <a:pPr marL="100652">
              <a:spcAft>
                <a:spcPts val="1820"/>
              </a:spcAft>
            </a:pPr>
            <a:r>
              <a:rPr lang="ru" sz="2800" b="1">
                <a:solidFill>
                  <a:srgbClr val="000066"/>
                </a:solidFill>
                <a:latin typeface="Arial"/>
              </a:rPr>
              <a:t>Приказ Минздрава РФ от 14.01.2019 г. № 4н</a:t>
            </a:r>
          </a:p>
          <a:p>
            <a:pPr marL="2881952" indent="-2895600"/>
            <a:r>
              <a:rPr lang="ru" sz="2400" b="1">
                <a:latin typeface="Lucida Sans Unicode"/>
              </a:rPr>
              <a:t>Форма № 148-1/у-88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3872" y="4715256"/>
            <a:ext cx="7994904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 b="1">
                <a:latin typeface="Lucida Sans Unicode"/>
              </a:rPr>
              <a:t>Форма № 107-1 /у </a:t>
            </a:r>
            <a:r>
              <a:rPr lang="ru">
                <a:latin typeface="Lucida Sans Unicode"/>
              </a:rPr>
              <a:t>(бланки могут изготавливаться при</a:t>
            </a:r>
          </a:p>
          <a:p>
            <a:pPr marL="3024700">
              <a:lnSpc>
                <a:spcPct val="85000"/>
              </a:lnSpc>
            </a:pPr>
            <a:r>
              <a:rPr lang="ru">
                <a:latin typeface="Lucida Sans Unicode"/>
              </a:rPr>
              <a:t>помощи компьютерных технологий)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3872" y="5343144"/>
            <a:ext cx="7994904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2881952" indent="-2895600">
              <a:lnSpc>
                <a:spcPct val="75000"/>
              </a:lnSpc>
            </a:pPr>
            <a:r>
              <a:rPr lang="ru" sz="2400" b="1">
                <a:latin typeface="Lucida Sans Unicode"/>
              </a:rPr>
              <a:t>Форма № 148-1 /у-04(л)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08" y="3395472"/>
            <a:ext cx="505968" cy="1182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85104"/>
            <a:ext cx="329184" cy="107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5584" y="219456"/>
            <a:ext cx="4492754" cy="6583680"/>
          </a:xfrm>
          <a:prstGeom prst="rect">
            <a:avLst/>
          </a:prstGeom>
          <a:solidFill>
            <a:srgbClr val="FE8376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19000"/>
              </a:lnSpc>
            </a:pPr>
            <a:r>
              <a:rPr lang="ru" sz="1000" b="1" dirty="0">
                <a:latin typeface="Arial"/>
              </a:rPr>
              <a:t>СПЕЦИАЛЬНЫЙ РЕЦЕПТУРНЫЙ БЛАНК НА НАРКОТИЧЕСКОЕ СРЕДСТВО ИЛИ ПСИХОТРОПНОЕ ВЕЩЕСТВО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1680" y="737616"/>
            <a:ext cx="1987296" cy="329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19000"/>
              </a:lnSpc>
            </a:pPr>
            <a:r>
              <a:rPr lang="ru" sz="1000">
                <a:latin typeface="Arial"/>
              </a:rPr>
              <a:t>Министерство здравоохранения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1680" y="1658112"/>
            <a:ext cx="2048256" cy="1219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000">
                <a:latin typeface="Arial"/>
              </a:rPr>
              <a:t>штамп медицинской организации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6176" y="737616"/>
            <a:ext cx="2090928" cy="11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50800" algn="just">
              <a:lnSpc>
                <a:spcPct val="119000"/>
              </a:lnSpc>
            </a:pPr>
            <a:r>
              <a:rPr lang="ru" sz="1000">
                <a:latin typeface="Arial"/>
              </a:rPr>
              <a:t>Код формы по ОКУД</a:t>
            </a:r>
          </a:p>
          <a:p>
            <a:pPr indent="50800" algn="just">
              <a:lnSpc>
                <a:spcPct val="119000"/>
              </a:lnSpc>
            </a:pPr>
            <a:r>
              <a:rPr lang="ru" sz="1000">
                <a:latin typeface="Arial"/>
              </a:rPr>
              <a:t>Медицинская документация</a:t>
            </a:r>
          </a:p>
          <a:p>
            <a:pPr indent="-76200"/>
            <a:r>
              <a:rPr lang="ru" sz="1200" b="1">
                <a:latin typeface="Arial"/>
              </a:rPr>
              <a:t>Форма </a:t>
            </a:r>
            <a:r>
              <a:rPr lang="en-US" sz="1200" b="1">
                <a:latin typeface="Arial"/>
              </a:rPr>
              <a:t>N </a:t>
            </a:r>
            <a:r>
              <a:rPr lang="ru" sz="1200" b="1">
                <a:latin typeface="Arial"/>
              </a:rPr>
              <a:t>107/у-НП</a:t>
            </a:r>
            <a:r>
              <a:rPr lang="ru" sz="1000" b="1">
                <a:latin typeface="Arial"/>
              </a:rPr>
              <a:t>,</a:t>
            </a:r>
          </a:p>
          <a:p>
            <a:pPr indent="-76200">
              <a:lnSpc>
                <a:spcPct val="119000"/>
              </a:lnSpc>
            </a:pPr>
            <a:r>
              <a:rPr lang="ru" sz="1000">
                <a:latin typeface="Arial"/>
              </a:rPr>
              <a:t>утвержденная приказом Министерства здравоохранения</a:t>
            </a:r>
          </a:p>
          <a:p>
            <a:pPr indent="50800" algn="just">
              <a:lnSpc>
                <a:spcPct val="119000"/>
              </a:lnSpc>
            </a:pPr>
            <a:r>
              <a:rPr lang="ru" sz="1000">
                <a:latin typeface="Arial"/>
              </a:rPr>
              <a:t>Российской Федерации</a:t>
            </a:r>
          </a:p>
          <a:p>
            <a:pPr algn="r">
              <a:lnSpc>
                <a:spcPct val="119000"/>
              </a:lnSpc>
            </a:pPr>
            <a:r>
              <a:rPr lang="ru" sz="1000">
                <a:latin typeface="Arial"/>
              </a:rPr>
              <a:t>от _01.08.2012__ </a:t>
            </a:r>
            <a:r>
              <a:rPr lang="en-US" sz="1000">
                <a:latin typeface="Arial"/>
              </a:rPr>
              <a:t>N </a:t>
            </a:r>
            <a:r>
              <a:rPr lang="ru" sz="1000">
                <a:latin typeface="Arial"/>
              </a:rPr>
              <a:t>___54н__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969008"/>
            <a:ext cx="70713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ru" sz="1200">
                <a:latin typeface="Arial"/>
              </a:rPr>
              <a:t>РЕЦЕПТ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2112" y="2225040"/>
            <a:ext cx="2383536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7700" indent="50800" algn="just"/>
            <a:r>
              <a:rPr lang="ru" sz="900" dirty="0">
                <a:latin typeface="Arial"/>
              </a:rPr>
              <a:t>I—I—I—I—</a:t>
            </a:r>
            <a:r>
              <a:rPr lang="en-US" sz="900" dirty="0">
                <a:latin typeface="Arial"/>
              </a:rPr>
              <a:t>I    </a:t>
            </a:r>
            <a:r>
              <a:rPr lang="ru" sz="900" dirty="0">
                <a:latin typeface="Arial"/>
              </a:rPr>
              <a:t>I—I—I—I—I—I—I</a:t>
            </a:r>
          </a:p>
          <a:p>
            <a:pPr algn="just">
              <a:lnSpc>
                <a:spcPct val="92000"/>
              </a:lnSpc>
            </a:pPr>
            <a:r>
              <a:rPr lang="ru" sz="900" dirty="0">
                <a:latin typeface="Arial"/>
              </a:rPr>
              <a:t>Серия |    |    |    |    | </a:t>
            </a:r>
            <a:r>
              <a:rPr lang="en-US" sz="900" dirty="0">
                <a:latin typeface="Arial"/>
              </a:rPr>
              <a:t>N </a:t>
            </a:r>
            <a:r>
              <a:rPr lang="ru" sz="900" dirty="0">
                <a:latin typeface="Arial"/>
              </a:rPr>
              <a:t>|    |    |    |    |    |    |</a:t>
            </a:r>
          </a:p>
          <a:p>
            <a:pPr marL="357700" indent="50800" algn="just">
              <a:spcAft>
                <a:spcPts val="350"/>
              </a:spcAft>
            </a:pPr>
            <a:r>
              <a:rPr lang="ru" sz="900" dirty="0">
                <a:latin typeface="Arial"/>
              </a:rPr>
              <a:t>I_I_I_I_</a:t>
            </a:r>
            <a:r>
              <a:rPr lang="en-US" sz="900" dirty="0">
                <a:latin typeface="Arial"/>
              </a:rPr>
              <a:t>I </a:t>
            </a:r>
            <a:r>
              <a:rPr lang="ru" sz="900" dirty="0">
                <a:latin typeface="Arial"/>
              </a:rPr>
              <a:t>I_I_I_I_I_I_I</a:t>
            </a:r>
          </a:p>
          <a:p>
            <a:pPr marL="154500" algn="just"/>
            <a:r>
              <a:rPr lang="ru" sz="900" dirty="0">
                <a:latin typeface="Arial"/>
              </a:rPr>
              <a:t>"__" ____________________ 20__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05584" y="2810256"/>
            <a:ext cx="2877312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35500" indent="927100">
              <a:lnSpc>
                <a:spcPct val="123000"/>
              </a:lnSpc>
            </a:pPr>
            <a:r>
              <a:rPr lang="ru" sz="900">
                <a:latin typeface="Arial"/>
              </a:rPr>
              <a:t>(дата выписки рецепта) (взрослый, детский - нужное подчеркнуть)</a:t>
            </a:r>
          </a:p>
          <a:p>
            <a:pPr algn="just">
              <a:lnSpc>
                <a:spcPct val="123000"/>
              </a:lnSpc>
            </a:pPr>
            <a:r>
              <a:rPr lang="ru" sz="900">
                <a:latin typeface="Arial"/>
              </a:rPr>
              <a:t>Ф.И.О. пациента ______________________________</a:t>
            </a:r>
          </a:p>
          <a:p>
            <a:pPr algn="just">
              <a:lnSpc>
                <a:spcPct val="123000"/>
              </a:lnSpc>
            </a:pPr>
            <a:r>
              <a:rPr lang="ru" sz="900">
                <a:latin typeface="Arial"/>
              </a:rPr>
              <a:t>Возраст ______________________________________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5584" y="3450336"/>
            <a:ext cx="3572256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140"/>
              </a:spcAft>
            </a:pPr>
            <a:r>
              <a:rPr lang="ru" sz="900">
                <a:latin typeface="Arial"/>
              </a:rPr>
              <a:t>Серия и номер полиса обязательного медицинского страхования</a:t>
            </a:r>
          </a:p>
          <a:p>
            <a:pPr algn="just">
              <a:spcAft>
                <a:spcPts val="140"/>
              </a:spcAft>
            </a:pPr>
            <a:r>
              <a:rPr lang="ru" sz="900">
                <a:latin typeface="Arial"/>
              </a:rPr>
              <a:t>Номер медицинской карты_________________________________</a:t>
            </a:r>
          </a:p>
          <a:p>
            <a:pPr algn="just">
              <a:spcAft>
                <a:spcPts val="140"/>
              </a:spcAft>
            </a:pPr>
            <a:r>
              <a:rPr lang="ru" sz="900">
                <a:latin typeface="Arial"/>
              </a:rPr>
              <a:t>Ф.И.О. врача</a:t>
            </a:r>
          </a:p>
          <a:p>
            <a:pPr algn="just"/>
            <a:r>
              <a:rPr lang="ru" sz="900">
                <a:latin typeface="Arial"/>
              </a:rPr>
              <a:t>(фельдшера, акушерки) ___________________________________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1680" y="4102608"/>
            <a:ext cx="268224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900" b="1">
                <a:latin typeface="Arial"/>
              </a:rPr>
              <a:t>Rp: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5584" y="4578096"/>
            <a:ext cx="1834896" cy="30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52900" algn="just">
              <a:lnSpc>
                <a:spcPct val="121000"/>
              </a:lnSpc>
            </a:pPr>
            <a:r>
              <a:rPr lang="ru" sz="900">
                <a:latin typeface="Arial"/>
              </a:rPr>
              <a:t>Подпись и личная печать врача (подпись фельдшера, акушерки) _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5584" y="4907280"/>
            <a:ext cx="3688080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86500">
              <a:lnSpc>
                <a:spcPct val="121000"/>
              </a:lnSpc>
            </a:pPr>
            <a:r>
              <a:rPr lang="ru" sz="900">
                <a:latin typeface="Arial"/>
              </a:rPr>
              <a:t>М.П.</a:t>
            </a:r>
          </a:p>
          <a:p>
            <a:pPr marL="2186500" indent="-2222500">
              <a:lnSpc>
                <a:spcPct val="121000"/>
              </a:lnSpc>
            </a:pPr>
            <a:r>
              <a:rPr lang="ru" sz="900">
                <a:latin typeface="Arial"/>
              </a:rPr>
              <a:t>Ф.И.О. и подпись уполномоченного лица медицинской организации М.П.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5584" y="5687568"/>
            <a:ext cx="330403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 b="1">
                <a:latin typeface="Arial"/>
              </a:rPr>
              <a:t>Отметка аптечной организации об отпуске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05584" y="6053328"/>
            <a:ext cx="3700272" cy="749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99200" indent="-2235200">
              <a:lnSpc>
                <a:spcPct val="113000"/>
              </a:lnSpc>
              <a:spcAft>
                <a:spcPts val="1050"/>
              </a:spcAft>
            </a:pPr>
            <a:r>
              <a:rPr lang="ru" sz="1200">
                <a:latin typeface="Arial"/>
              </a:rPr>
              <a:t>Ф.И.О. и подпись работника аптечной организации М.П.</a:t>
            </a:r>
          </a:p>
          <a:p>
            <a:pPr marL="2199200" indent="-2235200"/>
            <a:r>
              <a:rPr lang="ru" sz="1000">
                <a:latin typeface="Arial"/>
              </a:rPr>
              <a:t>Срок действия рецепта 15 дней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61504" y="0"/>
            <a:ext cx="2700528" cy="1761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2700"/>
            <a:r>
              <a:rPr lang="ru" sz="2400" b="1">
                <a:solidFill>
                  <a:srgbClr val="333399"/>
                </a:solidFill>
                <a:latin typeface="Times New Roman"/>
              </a:rPr>
              <a:t>форма № 107/у-НП</a:t>
            </a:r>
          </a:p>
          <a:p>
            <a:pPr algn="ctr"/>
            <a:r>
              <a:rPr lang="ru" sz="1600">
                <a:solidFill>
                  <a:srgbClr val="3333CC"/>
                </a:solidFill>
                <a:latin typeface="Times New Roman"/>
              </a:rPr>
              <a:t>выписываются</a:t>
            </a:r>
          </a:p>
          <a:p>
            <a:pPr algn="ctr"/>
            <a:r>
              <a:rPr lang="ru" sz="1600" b="1">
                <a:solidFill>
                  <a:srgbClr val="3333CC"/>
                </a:solidFill>
                <a:latin typeface="Times New Roman"/>
              </a:rPr>
              <a:t>НС и ПВ списка </a:t>
            </a:r>
            <a:r>
              <a:rPr lang="en-US" sz="1600" b="1">
                <a:solidFill>
                  <a:srgbClr val="3333CC"/>
                </a:solidFill>
                <a:latin typeface="Times New Roman"/>
              </a:rPr>
              <a:t>II, </a:t>
            </a:r>
            <a:r>
              <a:rPr lang="ru" sz="1600" b="1">
                <a:solidFill>
                  <a:srgbClr val="3333CC"/>
                </a:solidFill>
                <a:latin typeface="Times New Roman"/>
              </a:rPr>
              <a:t>кроме ТДТС и ЛП, содержащих НС в сочетании с антагонистом опиоидных рецепторов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72528" y="1822704"/>
            <a:ext cx="3127248" cy="2572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000" b="1" dirty="0">
                <a:latin typeface="Verdana"/>
              </a:rPr>
              <a:t>Приказ МЗ РФ </a:t>
            </a:r>
            <a:r>
              <a:rPr lang="ru" b="1" dirty="0">
                <a:latin typeface="Verdana"/>
              </a:rPr>
              <a:t>от </a:t>
            </a:r>
            <a:r>
              <a:rPr lang="ru" sz="2000" b="1" dirty="0">
                <a:latin typeface="Verdana"/>
              </a:rPr>
              <a:t>01.08.2012 г. </a:t>
            </a:r>
            <a:r>
              <a:rPr lang="ru" sz="2400" b="1" dirty="0">
                <a:latin typeface="Verdana"/>
              </a:rPr>
              <a:t>№ 54н</a:t>
            </a:r>
          </a:p>
          <a:p>
            <a:pPr algn="ctr">
              <a:lnSpc>
                <a:spcPct val="78000"/>
              </a:lnSpc>
            </a:pPr>
            <a:r>
              <a:rPr lang="ru" sz="1200" b="1" dirty="0">
                <a:latin typeface="Lucida Sans Unicode"/>
              </a:rPr>
              <a:t>«ОБ УТВЕРЖДЕНИИ ФОРМЫ БЛАНКОВ РЕЦЕПТОВ,</a:t>
            </a:r>
          </a:p>
          <a:p>
            <a:pPr algn="ctr">
              <a:lnSpc>
                <a:spcPct val="78000"/>
              </a:lnSpc>
            </a:pPr>
            <a:r>
              <a:rPr lang="ru" sz="1200" b="1" dirty="0">
                <a:latin typeface="Lucida Sans Unicode"/>
              </a:rPr>
              <a:t>СОДЕРЖАЩИХ НАЗНАЧЕНИЕ НАРКОТИЧЕСКИХ СРЕДСТВ</a:t>
            </a:r>
          </a:p>
          <a:p>
            <a:pPr algn="ctr">
              <a:lnSpc>
                <a:spcPct val="78000"/>
              </a:lnSpc>
            </a:pPr>
            <a:r>
              <a:rPr lang="ru" sz="1200" b="1" dirty="0">
                <a:latin typeface="Lucida Sans Unicode"/>
              </a:rPr>
              <a:t>ИЛИ ПСИХОТРОПНЫХ ВЕЩЕСТВ, ПОРЯДКА ИХ ИЗГОТОВЛЕНИЯ,</a:t>
            </a:r>
          </a:p>
          <a:p>
            <a:pPr algn="ctr">
              <a:lnSpc>
                <a:spcPct val="78000"/>
              </a:lnSpc>
            </a:pPr>
            <a:r>
              <a:rPr lang="ru" sz="1200" b="1" dirty="0">
                <a:latin typeface="Lucida Sans Unicode"/>
              </a:rPr>
              <a:t>РАСПРЕДЕЛЕНИЯ, РЕГИСТРАЦИИ, УЧЕТА И ХРАНЕНИЯ,</a:t>
            </a:r>
          </a:p>
          <a:p>
            <a:pPr algn="ctr">
              <a:lnSpc>
                <a:spcPct val="78000"/>
              </a:lnSpc>
            </a:pPr>
            <a:r>
              <a:rPr lang="ru" sz="1200" b="1" dirty="0">
                <a:latin typeface="Lucida Sans Unicode"/>
              </a:rPr>
              <a:t>А ТАКЖЕ ПРАВИЛ ОФОРМЛЕНИЯ»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76160" y="4242816"/>
            <a:ext cx="3066288" cy="2578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76200">
              <a:lnSpc>
                <a:spcPct val="106000"/>
              </a:lnSpc>
            </a:pPr>
            <a:r>
              <a:rPr lang="ru">
                <a:solidFill>
                  <a:srgbClr val="3333CC"/>
                </a:solidFill>
                <a:latin typeface="Arial"/>
              </a:rPr>
              <a:t>Рецепт оформляется в соответствии с правилами приложения 2</a:t>
            </a:r>
          </a:p>
          <a:p>
            <a:pPr indent="330200">
              <a:lnSpc>
                <a:spcPct val="105000"/>
              </a:lnSpc>
            </a:pPr>
            <a:r>
              <a:rPr lang="ru">
                <a:latin typeface="Times New Roman"/>
              </a:rPr>
              <a:t>Рецептурный бланк заполняется разборчиво, четко, </a:t>
            </a:r>
            <a:r>
              <a:rPr lang="ru" b="1">
                <a:latin typeface="Times New Roman"/>
              </a:rPr>
              <a:t>чернилами </a:t>
            </a:r>
            <a:r>
              <a:rPr lang="ru">
                <a:latin typeface="Times New Roman"/>
              </a:rPr>
              <a:t>или </a:t>
            </a:r>
            <a:r>
              <a:rPr lang="ru" b="1">
                <a:latin typeface="Times New Roman"/>
              </a:rPr>
              <a:t>шариковой ручкой </a:t>
            </a:r>
            <a:r>
              <a:rPr lang="ru">
                <a:latin typeface="Times New Roman"/>
              </a:rPr>
              <a:t>либо с применением </a:t>
            </a:r>
            <a:r>
              <a:rPr lang="ru" b="1">
                <a:latin typeface="Times New Roman"/>
              </a:rPr>
              <a:t>печатающих устройств</a:t>
            </a:r>
            <a:r>
              <a:rPr lang="ru">
                <a:latin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2424" y="121920"/>
            <a:ext cx="1344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900" b="1">
                <a:latin typeface="Arial"/>
              </a:rPr>
              <a:t>РЕЦЕПТУРНЫЙ БЛАНК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94104" y="429768"/>
            <a:ext cx="2157984" cy="13776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Министерство здравоохранения</a:t>
            </a:r>
          </a:p>
          <a:p>
            <a:pPr>
              <a:lnSpc>
                <a:spcPct val="106000"/>
              </a:lnSpc>
              <a:spcAft>
                <a:spcPts val="840"/>
              </a:spcAft>
            </a:pPr>
            <a:r>
              <a:rPr lang="ru" sz="900" b="1">
                <a:latin typeface="Courier New"/>
              </a:rPr>
              <a:t>Российской Федерации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Наименование (штамп)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медицинской организации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Наименование (штамп)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индивидуального предпринимателя (указать адрес, номер и дату лицензии, орган государственной власти, выдавшего лицензию)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5136" y="54864"/>
            <a:ext cx="2609088" cy="493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78000"/>
              </a:lnSpc>
            </a:pPr>
            <a:r>
              <a:rPr lang="ru" b="1">
                <a:latin typeface="Lucida Sans Unicode"/>
              </a:rPr>
              <a:t>П. 9 Приказа МЗ РФ от 14.01.2019 г.№ 4н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7952" y="560832"/>
            <a:ext cx="2017776" cy="1112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Код формы по ОКУД 3108805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Медицинская документация</a:t>
            </a:r>
          </a:p>
          <a:p>
            <a:pPr>
              <a:spcAft>
                <a:spcPts val="770"/>
              </a:spcAft>
            </a:pPr>
            <a:r>
              <a:rPr lang="ru" sz="1000" b="1">
                <a:latin typeface="Courier New"/>
              </a:rPr>
              <a:t>Форма </a:t>
            </a:r>
            <a:r>
              <a:rPr lang="en-US" sz="1000" b="1">
                <a:latin typeface="Courier New"/>
              </a:rPr>
              <a:t>N </a:t>
            </a:r>
            <a:r>
              <a:rPr lang="ru" sz="1000" b="1">
                <a:latin typeface="Courier New"/>
              </a:rPr>
              <a:t>148-1/у-88</a:t>
            </a:r>
          </a:p>
          <a:p>
            <a:pPr indent="88900">
              <a:lnSpc>
                <a:spcPct val="106000"/>
              </a:lnSpc>
            </a:pPr>
            <a:r>
              <a:rPr lang="ru" sz="900" b="1">
                <a:latin typeface="Courier New"/>
              </a:rPr>
              <a:t>Утверждена приказом Министерства здравоохранения Российской Федерации</a:t>
            </a:r>
          </a:p>
          <a:p>
            <a:pPr indent="88900">
              <a:lnSpc>
                <a:spcPct val="106000"/>
              </a:lnSpc>
            </a:pPr>
            <a:r>
              <a:rPr lang="ru" sz="900" b="1">
                <a:latin typeface="Courier New"/>
              </a:rPr>
              <a:t>от 14 января </a:t>
            </a:r>
            <a:r>
              <a:rPr lang="en-US" sz="900" b="1">
                <a:latin typeface="Courier New"/>
              </a:rPr>
              <a:t>2019r.N </a:t>
            </a:r>
            <a:r>
              <a:rPr lang="ru" sz="900" b="1">
                <a:latin typeface="Courier New"/>
              </a:rPr>
              <a:t>4н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5120" y="853440"/>
            <a:ext cx="3898392" cy="1036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78000"/>
              </a:lnSpc>
            </a:pPr>
            <a:r>
              <a:rPr lang="ru" sz="1600" b="1">
                <a:solidFill>
                  <a:srgbClr val="333399"/>
                </a:solidFill>
                <a:latin typeface="Lucida Sans Unicode"/>
              </a:rPr>
              <a:t>Форма </a:t>
            </a:r>
            <a:r>
              <a:rPr lang="en-US" sz="1600" b="1">
                <a:solidFill>
                  <a:srgbClr val="333399"/>
                </a:solidFill>
                <a:latin typeface="Lucida Sans Unicode"/>
              </a:rPr>
              <a:t>N </a:t>
            </a:r>
            <a:r>
              <a:rPr lang="ru" sz="1600" b="1">
                <a:solidFill>
                  <a:srgbClr val="333399"/>
                </a:solidFill>
                <a:latin typeface="Lucida Sans Unicode"/>
              </a:rPr>
              <a:t>148-1/у-88 </a:t>
            </a:r>
            <a:r>
              <a:rPr lang="ru" sz="1600" b="1">
                <a:solidFill>
                  <a:srgbClr val="000066"/>
                </a:solidFill>
                <a:latin typeface="Lucida Sans Unicode"/>
              </a:rPr>
              <a:t>выписываются:</a:t>
            </a:r>
          </a:p>
          <a:p>
            <a:r>
              <a:rPr lang="ru">
                <a:solidFill>
                  <a:srgbClr val="0066FF"/>
                </a:solidFill>
                <a:latin typeface="Arial"/>
              </a:rPr>
              <a:t>- </a:t>
            </a:r>
            <a:r>
              <a:rPr lang="ru" b="1">
                <a:solidFill>
                  <a:srgbClr val="0066FF"/>
                </a:solidFill>
                <a:latin typeface="Arial"/>
              </a:rPr>
              <a:t>наркотические и психотропные</a:t>
            </a:r>
          </a:p>
          <a:p>
            <a:r>
              <a:rPr lang="ru" sz="1700" b="1">
                <a:solidFill>
                  <a:srgbClr val="0066FF"/>
                </a:solidFill>
                <a:latin typeface="Arial"/>
              </a:rPr>
              <a:t>ЛП </a:t>
            </a:r>
            <a:r>
              <a:rPr lang="ru" b="1">
                <a:solidFill>
                  <a:srgbClr val="000066"/>
                </a:solidFill>
                <a:latin typeface="Arial"/>
              </a:rPr>
              <a:t>сп. II </a:t>
            </a:r>
            <a:r>
              <a:rPr lang="ru" b="1">
                <a:solidFill>
                  <a:srgbClr val="0066FF"/>
                </a:solidFill>
                <a:latin typeface="Arial"/>
              </a:rPr>
              <a:t>в виде </a:t>
            </a:r>
            <a:r>
              <a:rPr lang="ru" b="1">
                <a:solidFill>
                  <a:srgbClr val="000066"/>
                </a:solidFill>
                <a:latin typeface="Arial"/>
              </a:rPr>
              <a:t>ТДТС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4552" y="1996440"/>
            <a:ext cx="2221992" cy="225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98848" algn="just"/>
            <a:r>
              <a:rPr lang="ru" sz="800">
                <a:latin typeface="Courier New"/>
              </a:rPr>
              <a:t>I—II—II—II—</a:t>
            </a:r>
            <a:r>
              <a:rPr lang="en-US" sz="800">
                <a:latin typeface="Courier New"/>
              </a:rPr>
              <a:t>I    </a:t>
            </a:r>
            <a:r>
              <a:rPr lang="ru" sz="800">
                <a:latin typeface="Courier New"/>
              </a:rPr>
              <a:t>I—II—II—II—II—I</a:t>
            </a:r>
          </a:p>
          <a:p>
            <a:pPr algn="just">
              <a:lnSpc>
                <a:spcPct val="82000"/>
              </a:lnSpc>
            </a:pPr>
            <a:r>
              <a:rPr lang="ru" sz="900" b="1">
                <a:latin typeface="Courier New"/>
              </a:rPr>
              <a:t>Серия    </a:t>
            </a:r>
            <a:r>
              <a:rPr lang="en-US" sz="900" b="1">
                <a:latin typeface="Courier New"/>
              </a:rPr>
              <a:t>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362200"/>
            <a:ext cx="4745736" cy="819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900" b="1">
                <a:latin typeface="Courier New"/>
              </a:rPr>
              <a:t>РЕЦЕПТ    "__" ____________________ 20__ г.</a:t>
            </a:r>
          </a:p>
          <a:p>
            <a:pPr marL="2427800">
              <a:spcAft>
                <a:spcPts val="770"/>
              </a:spcAft>
            </a:pPr>
            <a:r>
              <a:rPr lang="ru" sz="900" b="1">
                <a:latin typeface="Courier New"/>
              </a:rPr>
              <a:t>(дата оформления рецепта)</a:t>
            </a:r>
          </a:p>
          <a:p>
            <a:pPr marL="1132400">
              <a:spcAft>
                <a:spcPts val="770"/>
              </a:spcAft>
            </a:pPr>
            <a:r>
              <a:rPr lang="ru" sz="900" b="1">
                <a:latin typeface="Courier New"/>
              </a:rPr>
              <a:t>(взрослый, детский - нужное подчеркнуть)</a:t>
            </a:r>
          </a:p>
          <a:p>
            <a:r>
              <a:rPr lang="ru" sz="900" b="1">
                <a:latin typeface="Courier New"/>
              </a:rPr>
              <a:t>Фамилия, инициалы имени и отчества (последнее - при наличии) пациента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4104" y="3468624"/>
            <a:ext cx="4797552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770"/>
              </a:spcAft>
            </a:pPr>
            <a:r>
              <a:rPr lang="ru" sz="900" b="1">
                <a:latin typeface="Courier New"/>
              </a:rPr>
              <a:t>Дата рождения________________________________________________________</a:t>
            </a:r>
          </a:p>
          <a:p>
            <a:pPr algn="just"/>
            <a:r>
              <a:rPr lang="ru" sz="900" b="1">
                <a:latin typeface="Courier New"/>
              </a:rPr>
              <a:t>Адрес места жительства или </a:t>
            </a:r>
            <a:r>
              <a:rPr lang="en-US" sz="900" b="1">
                <a:latin typeface="Courier New"/>
              </a:rPr>
              <a:t>N </a:t>
            </a:r>
            <a:r>
              <a:rPr lang="ru" sz="900" b="1">
                <a:latin typeface="Courier New"/>
              </a:rPr>
              <a:t>медицинской карты амбулаторного пациента,</a:t>
            </a:r>
          </a:p>
          <a:p>
            <a:pPr algn="just"/>
            <a:r>
              <a:rPr lang="ru" sz="900" b="1">
                <a:latin typeface="Courier New"/>
              </a:rPr>
              <a:t>получающего медицинскую помощь в амбулаторных</a:t>
            </a:r>
          </a:p>
          <a:p>
            <a:pPr algn="just"/>
            <a:r>
              <a:rPr lang="ru" sz="900" b="1">
                <a:latin typeface="Courier New"/>
              </a:rPr>
              <a:t>условиях_____________________________________________________________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4288536"/>
            <a:ext cx="4739640" cy="280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Фамилия, инициалы имени и отчества (последнее -при наличии) лечащего врача (фельдшера, акушерки)____________________________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4855464"/>
            <a:ext cx="225552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spcBef>
                <a:spcPts val="420"/>
              </a:spcBef>
            </a:pPr>
            <a:r>
              <a:rPr lang="ru" sz="900" b="1">
                <a:latin typeface="Courier New"/>
              </a:rPr>
              <a:t>Руб.    Коп.    </a:t>
            </a:r>
            <a:r>
              <a:rPr lang="en-US" sz="1200" b="1">
                <a:latin typeface="Courier New"/>
              </a:rPr>
              <a:t>Rp: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03248" y="5998464"/>
            <a:ext cx="4194048" cy="752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140"/>
              </a:spcAft>
            </a:pPr>
            <a:r>
              <a:rPr lang="ru" sz="1200">
                <a:latin typeface="Courier New"/>
              </a:rPr>
              <a:t>Подпись и печать лечащего врача</a:t>
            </a:r>
          </a:p>
          <a:p>
            <a:pPr algn="just">
              <a:spcAft>
                <a:spcPts val="1260"/>
              </a:spcAft>
            </a:pPr>
            <a:r>
              <a:rPr lang="ru" sz="1200">
                <a:latin typeface="Courier New"/>
              </a:rPr>
              <a:t>(подпись фельдшера,акушерки)    </a:t>
            </a:r>
            <a:r>
              <a:rPr lang="ru" sz="1400">
                <a:latin typeface="Courier New"/>
              </a:rPr>
              <a:t>М.П.</a:t>
            </a:r>
          </a:p>
          <a:p>
            <a:pPr algn="ctr"/>
            <a:r>
              <a:rPr lang="ru" sz="1200">
                <a:latin typeface="Courier New"/>
              </a:rPr>
              <a:t>Рецепт действителен в течение 15 дней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72072" y="2045208"/>
            <a:ext cx="3898392" cy="472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dirty="0">
                <a:solidFill>
                  <a:srgbClr val="0000FF"/>
                </a:solidFill>
                <a:latin typeface="Arial"/>
              </a:rPr>
              <a:t>-    </a:t>
            </a:r>
            <a:r>
              <a:rPr lang="ru" b="1" dirty="0">
                <a:solidFill>
                  <a:srgbClr val="0000FF"/>
                </a:solidFill>
                <a:latin typeface="Arial"/>
              </a:rPr>
              <a:t>ЛП, содержащие </a:t>
            </a:r>
            <a:r>
              <a:rPr lang="ru" b="1" dirty="0">
                <a:latin typeface="Arial"/>
              </a:rPr>
              <a:t>НС</a:t>
            </a:r>
          </a:p>
          <a:p>
            <a:r>
              <a:rPr lang="ru" b="1" dirty="0">
                <a:solidFill>
                  <a:srgbClr val="0000FF"/>
                </a:solidFill>
                <a:latin typeface="Arial"/>
              </a:rPr>
              <a:t>в сочетании с </a:t>
            </a:r>
            <a:r>
              <a:rPr lang="ru" b="1" dirty="0">
                <a:latin typeface="Arial"/>
              </a:rPr>
              <a:t>антагонистом</a:t>
            </a:r>
          </a:p>
          <a:p>
            <a:pPr>
              <a:spcAft>
                <a:spcPts val="700"/>
              </a:spcAft>
            </a:pPr>
            <a:r>
              <a:rPr lang="ru" b="1" dirty="0">
                <a:latin typeface="Arial"/>
              </a:rPr>
              <a:t>опиоидных рецепторов</a:t>
            </a:r>
          </a:p>
          <a:p>
            <a:pPr>
              <a:spcAft>
                <a:spcPts val="700"/>
              </a:spcAft>
            </a:pPr>
            <a:r>
              <a:rPr lang="ru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психотропные ЛП </a:t>
            </a:r>
            <a:r>
              <a:rPr lang="ru" b="1" dirty="0">
                <a:solidFill>
                  <a:srgbClr val="333399"/>
                </a:solidFill>
                <a:latin typeface="Arial"/>
              </a:rPr>
              <a:t>Списка III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;</a:t>
            </a:r>
          </a:p>
          <a:p>
            <a:r>
              <a:rPr lang="ru" dirty="0">
                <a:solidFill>
                  <a:srgbClr val="0066FF"/>
                </a:solidFill>
                <a:latin typeface="Arial"/>
              </a:rPr>
              <a:t>-   </a:t>
            </a:r>
            <a:r>
              <a:rPr lang="ru" sz="1700" b="1" dirty="0">
                <a:solidFill>
                  <a:srgbClr val="0066FF"/>
                </a:solidFill>
                <a:latin typeface="Arial"/>
              </a:rPr>
              <a:t>ЛП, обладающие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анаболической</a:t>
            </a:r>
          </a:p>
          <a:p>
            <a:r>
              <a:rPr lang="ru" b="1" dirty="0">
                <a:solidFill>
                  <a:srgbClr val="0066FF"/>
                </a:solidFill>
                <a:latin typeface="Arial"/>
              </a:rPr>
              <a:t>активностью, </a:t>
            </a:r>
            <a:r>
              <a:rPr lang="ru" sz="1600" b="1" dirty="0">
                <a:solidFill>
                  <a:srgbClr val="0066FF"/>
                </a:solidFill>
                <a:latin typeface="Arial"/>
              </a:rPr>
              <a:t>относящиеся по АТХ к</a:t>
            </a:r>
          </a:p>
          <a:p>
            <a:r>
              <a:rPr lang="ru" b="1" dirty="0">
                <a:solidFill>
                  <a:srgbClr val="0066FF"/>
                </a:solidFill>
                <a:latin typeface="Arial"/>
              </a:rPr>
              <a:t>анаболическим стероидам (код</a:t>
            </a:r>
          </a:p>
          <a:p>
            <a:pPr>
              <a:spcAft>
                <a:spcPts val="700"/>
              </a:spcAft>
            </a:pPr>
            <a:r>
              <a:rPr lang="ru" b="1" dirty="0">
                <a:solidFill>
                  <a:srgbClr val="000066"/>
                </a:solidFill>
                <a:latin typeface="Arial"/>
              </a:rPr>
              <a:t>А14А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) </a:t>
            </a:r>
            <a:r>
              <a:rPr lang="ru" sz="1200" dirty="0">
                <a:solidFill>
                  <a:srgbClr val="0066FF"/>
                </a:solidFill>
                <a:latin typeface="Arial"/>
              </a:rPr>
              <a:t>(+ </a:t>
            </a:r>
            <a:r>
              <a:rPr lang="ru" sz="1200" dirty="0">
                <a:latin typeface="Arial"/>
              </a:rPr>
              <a:t>Приказ МЗ РФ от 11.07.2017 № 403н)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;</a:t>
            </a:r>
          </a:p>
          <a:p>
            <a:r>
              <a:rPr lang="ru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ЛП, указанные в пункте 5 Приказа Минздравсоцразвития</a:t>
            </a:r>
            <a:r>
              <a:rPr lang="ru" dirty="0">
                <a:solidFill>
                  <a:srgbClr val="0066FF"/>
                </a:solidFill>
                <a:latin typeface="Arial"/>
              </a:rPr>
              <a:t> от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17.05.2012. № 562н</a:t>
            </a:r>
            <a:r>
              <a:rPr lang="ru" sz="1600" dirty="0">
                <a:solidFill>
                  <a:srgbClr val="0066FF"/>
                </a:solidFill>
                <a:latin typeface="Arial"/>
              </a:rPr>
              <a:t>;</a:t>
            </a:r>
          </a:p>
          <a:p>
            <a:pPr>
              <a:spcAft>
                <a:spcPts val="280"/>
              </a:spcAft>
            </a:pPr>
            <a:r>
              <a:rPr lang="ru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ЛП индивидуального</a:t>
            </a:r>
          </a:p>
          <a:p>
            <a:pPr>
              <a:lnSpc>
                <a:spcPct val="81000"/>
              </a:lnSpc>
            </a:pPr>
            <a:r>
              <a:rPr lang="ru" b="1" dirty="0">
                <a:solidFill>
                  <a:srgbClr val="0066FF"/>
                </a:solidFill>
                <a:latin typeface="Arial"/>
              </a:rPr>
              <a:t>изготовления</a:t>
            </a:r>
            <a:r>
              <a:rPr lang="ru" dirty="0">
                <a:solidFill>
                  <a:srgbClr val="0066FF"/>
                </a:solidFill>
                <a:latin typeface="Arial"/>
              </a:rPr>
              <a:t>, </a:t>
            </a:r>
            <a:r>
              <a:rPr lang="ru" sz="1400" b="1" dirty="0">
                <a:solidFill>
                  <a:srgbClr val="0066FF"/>
                </a:solidFill>
                <a:latin typeface="Arial"/>
              </a:rPr>
              <a:t>содержащие НС или ПВ</a:t>
            </a:r>
          </a:p>
          <a:p>
            <a:pPr>
              <a:spcAft>
                <a:spcPts val="700"/>
              </a:spcAft>
            </a:pPr>
            <a:r>
              <a:rPr lang="ru" sz="1400" b="1" dirty="0">
                <a:solidFill>
                  <a:srgbClr val="0066FF"/>
                </a:solidFill>
                <a:latin typeface="Arial"/>
              </a:rPr>
              <a:t>списка </a:t>
            </a:r>
            <a:r>
              <a:rPr lang="en-US" sz="1400" b="1" dirty="0">
                <a:solidFill>
                  <a:srgbClr val="0066FF"/>
                </a:solidFill>
                <a:latin typeface="Arial"/>
              </a:rPr>
              <a:t>II </a:t>
            </a:r>
            <a:r>
              <a:rPr lang="ru" sz="1400" b="1" dirty="0">
                <a:solidFill>
                  <a:srgbClr val="0066FF"/>
                </a:solidFill>
                <a:latin typeface="Arial"/>
              </a:rPr>
              <a:t>и другие фармакологически активные вещества</a:t>
            </a:r>
          </a:p>
          <a:p>
            <a:r>
              <a:rPr lang="ru" dirty="0">
                <a:solidFill>
                  <a:srgbClr val="0066FF"/>
                </a:solidFill>
                <a:latin typeface="Arial"/>
              </a:rPr>
              <a:t>-    </a:t>
            </a:r>
            <a:r>
              <a:rPr lang="ru" b="1" dirty="0">
                <a:solidFill>
                  <a:srgbClr val="0066FF"/>
                </a:solidFill>
                <a:latin typeface="Arial"/>
              </a:rPr>
              <a:t>иные ЛП, подлежащие ПКУ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912" y="121920"/>
            <a:ext cx="1344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900" b="1">
                <a:latin typeface="Arial"/>
              </a:rPr>
              <a:t>РЕЦЕПТУРНЫЙ БЛАНК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1816" y="121920"/>
            <a:ext cx="1344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900" b="1">
                <a:latin typeface="Arial"/>
              </a:rPr>
              <a:t>РЕЦЕПТУРНЫЙ БЛАНК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4104" y="423672"/>
            <a:ext cx="1728216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06000"/>
              </a:lnSpc>
              <a:spcAft>
                <a:spcPts val="630"/>
              </a:spcAft>
            </a:pPr>
            <a:r>
              <a:rPr lang="ru" sz="800" b="1">
                <a:latin typeface="Courier New"/>
              </a:rPr>
              <a:t>Министерство здравоохранения Российской Федерации</a:t>
            </a:r>
          </a:p>
          <a:p>
            <a:pPr algn="just"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(штамп)</a:t>
            </a:r>
          </a:p>
          <a:p>
            <a:pPr algn="just"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8288" y="542544"/>
            <a:ext cx="1728216" cy="850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800" b="1">
                <a:latin typeface="Courier New"/>
              </a:rPr>
              <a:t>Код формы по ОКУД 3108805</a:t>
            </a:r>
          </a:p>
          <a:p>
            <a:r>
              <a:rPr lang="ru" sz="800" b="1">
                <a:latin typeface="Courier New"/>
              </a:rPr>
              <a:t>Медицинская документация</a:t>
            </a:r>
          </a:p>
          <a:p>
            <a:r>
              <a:rPr lang="ru" sz="800" b="1">
                <a:latin typeface="Courier New"/>
              </a:rPr>
              <a:t>Форма </a:t>
            </a:r>
            <a:r>
              <a:rPr lang="en-US" sz="800" b="1">
                <a:latin typeface="Courier New"/>
              </a:rPr>
              <a:t>N </a:t>
            </a:r>
            <a:r>
              <a:rPr lang="ru" sz="800" b="1">
                <a:latin typeface="Courier New"/>
              </a:rPr>
              <a:t>148-1/у-88</a:t>
            </a:r>
          </a:p>
          <a:p>
            <a:r>
              <a:rPr lang="ru" sz="800" b="1">
                <a:latin typeface="Courier New"/>
              </a:rPr>
              <a:t>Утверждена приказом</a:t>
            </a:r>
          </a:p>
          <a:p>
            <a:r>
              <a:rPr lang="ru" sz="800" b="1">
                <a:latin typeface="Courier New"/>
              </a:rPr>
              <a:t>Министерства здравоохранения</a:t>
            </a:r>
          </a:p>
          <a:p>
            <a:r>
              <a:rPr lang="ru" sz="800" b="1">
                <a:latin typeface="Courier New"/>
              </a:rPr>
              <a:t>Российской Федерации</a:t>
            </a:r>
          </a:p>
          <a:p>
            <a:r>
              <a:rPr lang="ru" sz="800" b="1">
                <a:latin typeface="Courier New"/>
              </a:rPr>
              <a:t>от 20 декабря </a:t>
            </a:r>
            <a:r>
              <a:rPr lang="en-US" sz="800" b="1">
                <a:latin typeface="Courier New"/>
              </a:rPr>
              <a:t>2012r.N </a:t>
            </a:r>
            <a:r>
              <a:rPr lang="ru" sz="800" b="1">
                <a:latin typeface="Courier New"/>
              </a:rPr>
              <a:t>1175н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23672"/>
            <a:ext cx="1911096" cy="1252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Министерство здравоохранения</a:t>
            </a:r>
          </a:p>
          <a:p>
            <a:pPr>
              <a:lnSpc>
                <a:spcPct val="106000"/>
              </a:lnSpc>
              <a:spcAft>
                <a:spcPts val="840"/>
              </a:spcAft>
            </a:pPr>
            <a:r>
              <a:rPr lang="ru" sz="800" b="1">
                <a:latin typeface="Courier New"/>
              </a:rPr>
              <a:t>Российской Федерации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</a:t>
            </a:r>
            <a:r>
              <a:rPr lang="ru" sz="1100" b="1">
                <a:latin typeface="Courier New"/>
              </a:rPr>
              <a:t>)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медицинской организации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(штамп)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индивидуального предпринимателя (указать адрес, номер и дату лицензии, орган государственной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власти, выдавшего лицензию)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9328" y="542544"/>
            <a:ext cx="1837944" cy="1018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Код формы по ОКУД 3108805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Медицинская документация</a:t>
            </a:r>
          </a:p>
          <a:p>
            <a:pPr>
              <a:spcAft>
                <a:spcPts val="700"/>
              </a:spcAft>
            </a:pPr>
            <a:r>
              <a:rPr lang="ru" sz="1100" b="1">
                <a:latin typeface="Courier New"/>
              </a:rPr>
              <a:t>Форма </a:t>
            </a:r>
            <a:r>
              <a:rPr lang="en-US" sz="1100" b="1">
                <a:latin typeface="Courier New"/>
              </a:rPr>
              <a:t>N </a:t>
            </a:r>
            <a:r>
              <a:rPr lang="ru" sz="1100" b="1">
                <a:latin typeface="Courier New"/>
              </a:rPr>
              <a:t>148-1/у-88</a:t>
            </a:r>
          </a:p>
          <a:p>
            <a:pPr marL="91000">
              <a:lnSpc>
                <a:spcPct val="106000"/>
              </a:lnSpc>
            </a:pPr>
            <a:r>
              <a:rPr lang="ru" sz="800" b="1">
                <a:latin typeface="Courier New"/>
              </a:rPr>
              <a:t>Утверждена приказом Министерства здравоохранения</a:t>
            </a:r>
          </a:p>
          <a:p>
            <a:pPr marL="91000">
              <a:lnSpc>
                <a:spcPct val="106000"/>
              </a:lnSpc>
            </a:pPr>
            <a:r>
              <a:rPr lang="ru" sz="800" b="1">
                <a:latin typeface="Courier New"/>
              </a:rPr>
              <a:t>Российской Федерации</a:t>
            </a:r>
          </a:p>
          <a:p>
            <a:pPr marL="91000">
              <a:lnSpc>
                <a:spcPct val="106000"/>
              </a:lnSpc>
            </a:pPr>
            <a:r>
              <a:rPr lang="ru" sz="800" b="1">
                <a:latin typeface="Courier New"/>
              </a:rPr>
              <a:t>от 14 января </a:t>
            </a:r>
            <a:r>
              <a:rPr lang="en-US" sz="800" b="1">
                <a:latin typeface="Courier New"/>
              </a:rPr>
              <a:t>2019r.N </a:t>
            </a:r>
            <a:r>
              <a:rPr lang="ru" sz="800" b="1">
                <a:latin typeface="Courier New"/>
              </a:rPr>
              <a:t>4н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4104" y="1944624"/>
            <a:ext cx="4346448" cy="28712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65900" algn="just"/>
            <a:r>
              <a:rPr lang="ru" sz="800">
                <a:latin typeface="Courier New"/>
              </a:rPr>
              <a:t>I—II—II—II—</a:t>
            </a:r>
            <a:r>
              <a:rPr lang="en-US" sz="800">
                <a:latin typeface="Courier New"/>
              </a:rPr>
              <a:t>I    </a:t>
            </a:r>
            <a:r>
              <a:rPr lang="ru" sz="800">
                <a:latin typeface="Courier New"/>
              </a:rPr>
              <a:t>I—II—II—II—II—I</a:t>
            </a:r>
          </a:p>
          <a:p>
            <a:pPr marL="1665800" algn="just">
              <a:lnSpc>
                <a:spcPct val="82000"/>
              </a:lnSpc>
            </a:pPr>
            <a:r>
              <a:rPr lang="ru" sz="900" b="1">
                <a:latin typeface="Courier New"/>
              </a:rPr>
              <a:t>Серия    </a:t>
            </a:r>
            <a:r>
              <a:rPr lang="en-US" sz="900" b="1">
                <a:latin typeface="Courier New"/>
              </a:rPr>
              <a:t>N</a:t>
            </a:r>
          </a:p>
          <a:p>
            <a:pPr marL="2465900" algn="just">
              <a:lnSpc>
                <a:spcPct val="90000"/>
              </a:lnSpc>
              <a:spcAft>
                <a:spcPts val="210"/>
              </a:spcAft>
            </a:pPr>
            <a:r>
              <a:rPr lang="ru" sz="800" b="1">
                <a:latin typeface="Courier New"/>
              </a:rPr>
              <a:t>I_II_II_II_</a:t>
            </a:r>
            <a:r>
              <a:rPr lang="en-US" sz="800" b="1">
                <a:latin typeface="Courier New"/>
              </a:rPr>
              <a:t>I </a:t>
            </a:r>
            <a:r>
              <a:rPr lang="ru" sz="800" b="1">
                <a:latin typeface="Courier New"/>
              </a:rPr>
              <a:t>I_II_II_II_II_I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РЕЦЕПТ    "__" ____________________ 20__ г.</a:t>
            </a:r>
          </a:p>
          <a:p>
            <a:pPr marL="2440500">
              <a:lnSpc>
                <a:spcPct val="106000"/>
              </a:lnSpc>
              <a:spcAft>
                <a:spcPts val="700"/>
              </a:spcAft>
            </a:pPr>
            <a:r>
              <a:rPr lang="ru" sz="900" b="1">
                <a:latin typeface="Courier New"/>
              </a:rPr>
              <a:t>(дата выписки рецепта)</a:t>
            </a:r>
          </a:p>
          <a:p>
            <a:pPr marL="1132400">
              <a:lnSpc>
                <a:spcPct val="106000"/>
              </a:lnSpc>
              <a:spcAft>
                <a:spcPts val="700"/>
              </a:spcAft>
            </a:pPr>
            <a:r>
              <a:rPr lang="ru" sz="900" b="1">
                <a:latin typeface="Courier New"/>
              </a:rPr>
              <a:t>(взрослый, детский - нужное подчеркнуть)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Ф.И.О. пациента _______________________________________________</a:t>
            </a:r>
          </a:p>
          <a:p>
            <a:pPr marL="2783400">
              <a:lnSpc>
                <a:spcPct val="106000"/>
              </a:lnSpc>
            </a:pPr>
            <a:r>
              <a:rPr lang="ru" sz="900" b="1">
                <a:latin typeface="Courier New"/>
              </a:rPr>
              <a:t>(полностью)</a:t>
            </a:r>
          </a:p>
          <a:p>
            <a:pPr algn="just">
              <a:lnSpc>
                <a:spcPct val="106000"/>
              </a:lnSpc>
              <a:spcAft>
                <a:spcPts val="700"/>
              </a:spcAft>
            </a:pPr>
            <a:r>
              <a:rPr lang="ru" sz="900" b="1">
                <a:latin typeface="Courier New"/>
              </a:rPr>
              <a:t>Возраст _______________________________________________________</a:t>
            </a:r>
          </a:p>
          <a:p>
            <a:pPr algn="just">
              <a:lnSpc>
                <a:spcPct val="106000"/>
              </a:lnSpc>
              <a:spcAft>
                <a:spcPts val="1470"/>
              </a:spcAft>
            </a:pPr>
            <a:r>
              <a:rPr lang="ru" sz="900" b="1">
                <a:latin typeface="Courier New"/>
              </a:rPr>
              <a:t>Адрес или </a:t>
            </a:r>
            <a:r>
              <a:rPr lang="en-US" sz="900" b="1">
                <a:latin typeface="Courier New"/>
              </a:rPr>
              <a:t>N </a:t>
            </a:r>
            <a:r>
              <a:rPr lang="ru" sz="900" b="1">
                <a:latin typeface="Courier New"/>
              </a:rPr>
              <a:t>медицинской карты пациента, получающего медицинскую помощь в амбулаторных условиях________________________________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Ф.И.О. лечащего врача__________________________________________</a:t>
            </a:r>
          </a:p>
          <a:p>
            <a:pPr marL="2719900">
              <a:lnSpc>
                <a:spcPct val="106000"/>
              </a:lnSpc>
              <a:spcAft>
                <a:spcPts val="1680"/>
              </a:spcAft>
            </a:pPr>
            <a:r>
              <a:rPr lang="ru" sz="900" b="1">
                <a:latin typeface="Courier New"/>
              </a:rPr>
              <a:t>(полностью)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Руб.    Коп.    </a:t>
            </a:r>
            <a:r>
              <a:rPr lang="en-US" sz="1200" b="1">
                <a:latin typeface="Courier New"/>
              </a:rPr>
              <a:t>Rp: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63056" y="1881871"/>
            <a:ext cx="4334256" cy="91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98844" algn="just"/>
            <a:r>
              <a:rPr lang="ru" sz="800">
                <a:latin typeface="Courier New"/>
              </a:rPr>
              <a:t>I—II—II—II—I    Г</a:t>
            </a:r>
            <a:r>
              <a:rPr lang="ru" sz="800" baseline="30000">
                <a:latin typeface="Courier New"/>
              </a:rPr>
              <a:t>-</a:t>
            </a:r>
            <a:r>
              <a:rPr lang="ru" sz="800">
                <a:latin typeface="Courier New"/>
              </a:rPr>
              <a:t>II—II—II—II—I</a:t>
            </a:r>
          </a:p>
          <a:p>
            <a:pPr marL="1954344" algn="just">
              <a:lnSpc>
                <a:spcPct val="80000"/>
              </a:lnSpc>
            </a:pPr>
            <a:r>
              <a:rPr lang="ru" sz="900" b="1">
                <a:latin typeface="Courier New"/>
              </a:rPr>
              <a:t>Серия    </a:t>
            </a:r>
            <a:r>
              <a:rPr lang="en-US" sz="900" b="1">
                <a:latin typeface="Courier New"/>
              </a:rPr>
              <a:t>N</a:t>
            </a:r>
          </a:p>
          <a:p>
            <a:pPr marL="2398844" algn="just">
              <a:lnSpc>
                <a:spcPct val="90000"/>
              </a:lnSpc>
              <a:spcAft>
                <a:spcPts val="140"/>
              </a:spcAft>
            </a:pPr>
            <a:r>
              <a:rPr lang="ru" sz="800" b="1">
                <a:latin typeface="Courier New"/>
              </a:rPr>
              <a:t>I_II_II_II_</a:t>
            </a:r>
            <a:r>
              <a:rPr lang="en-US" sz="800" b="1">
                <a:latin typeface="Courier New"/>
              </a:rPr>
              <a:t>I </a:t>
            </a:r>
            <a:r>
              <a:rPr lang="ru" sz="800" b="1">
                <a:latin typeface="Courier New"/>
              </a:rPr>
              <a:t>I_II_II_II_II_I</a:t>
            </a:r>
          </a:p>
          <a:p>
            <a:pPr algn="just">
              <a:spcAft>
                <a:spcPts val="140"/>
              </a:spcAft>
            </a:pPr>
            <a:r>
              <a:rPr lang="ru" sz="900" b="1">
                <a:latin typeface="Courier New"/>
              </a:rPr>
              <a:t>РЕЦЕПТ    "__" ____________________ 20__ г.</a:t>
            </a:r>
          </a:p>
          <a:p>
            <a:pPr marL="2360744">
              <a:spcAft>
                <a:spcPts val="770"/>
              </a:spcAft>
            </a:pPr>
            <a:r>
              <a:rPr lang="ru" sz="900" b="1">
                <a:latin typeface="Courier New"/>
              </a:rPr>
              <a:t>(дата оформления рецепта)</a:t>
            </a:r>
          </a:p>
          <a:p>
            <a:pPr marL="1065344"/>
            <a:r>
              <a:rPr lang="ru" sz="900" b="1">
                <a:latin typeface="Courier New"/>
              </a:rPr>
              <a:t>(взрослый, детский - нужное подчеркнуть)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02096" y="2923032"/>
            <a:ext cx="4270248" cy="280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140"/>
              </a:spcAft>
            </a:pPr>
            <a:r>
              <a:rPr lang="ru" sz="900" b="1" dirty="0">
                <a:solidFill>
                  <a:srgbClr val="FF0000"/>
                </a:solidFill>
                <a:latin typeface="Courier New"/>
              </a:rPr>
              <a:t>Фамилия, инициалы имени и отчества </a:t>
            </a:r>
            <a:r>
              <a:rPr lang="ru" sz="900" b="1" dirty="0">
                <a:latin typeface="Courier New"/>
              </a:rPr>
              <a:t>(последнее - при наличии)</a:t>
            </a:r>
          </a:p>
          <a:p>
            <a:pPr algn="just"/>
            <a:r>
              <a:rPr lang="ru" sz="900" b="1" dirty="0">
                <a:latin typeface="Courier New"/>
              </a:rPr>
              <a:t>пациента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2096" y="3340608"/>
            <a:ext cx="920496" cy="1249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ru" sz="900" b="1" dirty="0">
                <a:solidFill>
                  <a:srgbClr val="FF0000"/>
                </a:solidFill>
                <a:latin typeface="Courier New"/>
              </a:rPr>
              <a:t>Дата рождения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3627120"/>
            <a:ext cx="4401312" cy="3718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Адрес места жительства или </a:t>
            </a:r>
            <a:r>
              <a:rPr lang="en-US" sz="900" b="1">
                <a:latin typeface="Courier New"/>
              </a:rPr>
              <a:t>N </a:t>
            </a:r>
            <a:r>
              <a:rPr lang="ru" sz="900" b="1">
                <a:latin typeface="Courier New"/>
              </a:rPr>
              <a:t>медицинской карты амбулаторного пациента, получающего медицинскую помощь в амбулаторных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условиях______________________________________________________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5282" y="4069080"/>
            <a:ext cx="4092030" cy="4785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900" b="1" dirty="0">
                <a:latin typeface="Courier New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Courier New"/>
              </a:rPr>
              <a:t>ф</a:t>
            </a:r>
            <a:r>
              <a:rPr lang="ru" sz="900" b="1" dirty="0">
                <a:solidFill>
                  <a:srgbClr val="FF0000"/>
                </a:solidFill>
                <a:latin typeface="Courier New"/>
              </a:rPr>
              <a:t>амилия, инициалы имени и отчества </a:t>
            </a:r>
            <a:r>
              <a:rPr lang="ru" sz="900" b="1" dirty="0">
                <a:latin typeface="Courier New"/>
              </a:rPr>
              <a:t>(последнее - при наличии)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7336" y="4312920"/>
            <a:ext cx="4379976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  <a:spcAft>
                <a:spcPts val="1680"/>
              </a:spcAft>
            </a:pPr>
            <a:r>
              <a:rPr lang="ru" sz="900" b="1">
                <a:latin typeface="Courier New"/>
              </a:rPr>
              <a:t>лечащего врача (фельдшера, акушерки)____________________________</a:t>
            </a:r>
          </a:p>
          <a:p>
            <a:pPr algn="just">
              <a:lnSpc>
                <a:spcPct val="106000"/>
              </a:lnSpc>
            </a:pPr>
            <a:r>
              <a:rPr lang="ru" sz="900" b="1">
                <a:latin typeface="Courier New"/>
              </a:rPr>
              <a:t>Руб.    Коп.    </a:t>
            </a:r>
            <a:r>
              <a:rPr lang="en-US" sz="1200" b="1">
                <a:latin typeface="Courier New"/>
              </a:rPr>
              <a:t>Rp: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5943600"/>
            <a:ext cx="3892296" cy="691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200">
                <a:latin typeface="Courier New"/>
              </a:rPr>
              <a:t>Подпись и личная печать</a:t>
            </a:r>
          </a:p>
          <a:p>
            <a:pPr algn="just">
              <a:spcAft>
                <a:spcPts val="1050"/>
              </a:spcAft>
            </a:pPr>
            <a:r>
              <a:rPr lang="ru" sz="1200">
                <a:latin typeface="Courier New"/>
              </a:rPr>
              <a:t>лечащего врача    М.П.</a:t>
            </a:r>
          </a:p>
          <a:p>
            <a:pPr algn="r"/>
            <a:r>
              <a:rPr lang="ru" sz="1200">
                <a:latin typeface="Courier New"/>
              </a:rPr>
              <a:t>Рецепт действителен в течение 15 дней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05144" y="5867400"/>
            <a:ext cx="2871216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ru" sz="1200" dirty="0">
                <a:latin typeface="Courier New"/>
              </a:rPr>
              <a:t>Подпись и печать лечащего врача (</a:t>
            </a:r>
            <a:r>
              <a:rPr lang="ru" sz="1200" dirty="0">
                <a:solidFill>
                  <a:srgbClr val="FF0000"/>
                </a:solidFill>
                <a:latin typeface="Courier New"/>
              </a:rPr>
              <a:t>подпись фельдшера,акушерки)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872472" y="6059424"/>
            <a:ext cx="426720" cy="1432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400">
                <a:latin typeface="Courier New"/>
              </a:rPr>
              <a:t>М.П.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68440" y="6470904"/>
            <a:ext cx="3425952" cy="149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" sz="1200">
                <a:latin typeface="Courier New"/>
              </a:rPr>
              <a:t>Рецепт действителен в течение 15 дней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912" y="121920"/>
            <a:ext cx="1344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900" b="1">
                <a:latin typeface="Arial"/>
              </a:rPr>
              <a:t>РЕЦЕПТУРНЫЙ БЛАНК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1816" y="121920"/>
            <a:ext cx="1344168" cy="1645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900" b="1">
                <a:latin typeface="Arial"/>
              </a:rPr>
              <a:t>РЕЦЕПТУРНЫЙ БЛАНК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4104" y="423672"/>
            <a:ext cx="1728216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06000"/>
              </a:lnSpc>
              <a:spcAft>
                <a:spcPts val="630"/>
              </a:spcAft>
            </a:pPr>
            <a:r>
              <a:rPr lang="ru" sz="800" b="1">
                <a:latin typeface="Courier New"/>
              </a:rPr>
              <a:t>Министерство здравоохранения Российской Федерации</a:t>
            </a:r>
          </a:p>
          <a:p>
            <a:pPr algn="just"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(штамп)</a:t>
            </a:r>
          </a:p>
          <a:p>
            <a:pPr algn="just"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8288" y="420624"/>
            <a:ext cx="1728216" cy="972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306900">
              <a:lnSpc>
                <a:spcPct val="106000"/>
              </a:lnSpc>
            </a:pPr>
            <a:r>
              <a:rPr lang="ru" sz="800" b="1">
                <a:latin typeface="Courier New"/>
              </a:rPr>
              <a:t>Код формы по ОКУД Код учреждения по ОКПО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Медицинская документация Форма </a:t>
            </a:r>
            <a:r>
              <a:rPr lang="en-US" sz="800" b="1">
                <a:latin typeface="Courier New"/>
              </a:rPr>
              <a:t>N </a:t>
            </a:r>
            <a:r>
              <a:rPr lang="ru" sz="800" b="1">
                <a:latin typeface="Courier New"/>
              </a:rPr>
              <a:t>107-1/у Утверждена приказом Министерства здравоохранения Российской Федерации от 20 декабря </a:t>
            </a:r>
            <a:r>
              <a:rPr lang="en-US" sz="800" b="1">
                <a:latin typeface="Courier New"/>
              </a:rPr>
              <a:t>2012r.N </a:t>
            </a:r>
            <a:r>
              <a:rPr lang="ru" sz="800" b="1">
                <a:latin typeface="Courier New"/>
              </a:rPr>
              <a:t>1175н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23672"/>
            <a:ext cx="1911096" cy="12557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Министерство здравоохранения</a:t>
            </a:r>
          </a:p>
          <a:p>
            <a:pPr>
              <a:lnSpc>
                <a:spcPct val="106000"/>
              </a:lnSpc>
              <a:spcAft>
                <a:spcPts val="840"/>
              </a:spcAft>
            </a:pPr>
            <a:r>
              <a:rPr lang="ru" sz="800" b="1">
                <a:latin typeface="Courier New"/>
              </a:rPr>
              <a:t>Российской Федерации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</a:t>
            </a:r>
            <a:r>
              <a:rPr lang="ru" sz="1100" b="1">
                <a:latin typeface="Courier New"/>
              </a:rPr>
              <a:t>)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медицинской организации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Наименование (штамп)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индивидуального предпринимателя (указать адрес, номер и дату лицензии, орган государственной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власти, выдавшего лицензию)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24672" y="420624"/>
            <a:ext cx="1752600" cy="11399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67200">
              <a:lnSpc>
                <a:spcPct val="106000"/>
              </a:lnSpc>
            </a:pPr>
            <a:r>
              <a:rPr lang="ru" sz="800" b="1">
                <a:latin typeface="Courier New"/>
              </a:rPr>
              <a:t>Код формы по ОКУД Код учреждения по ОКПО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Медицинская документация</a:t>
            </a:r>
          </a:p>
          <a:p>
            <a:pPr>
              <a:spcAft>
                <a:spcPts val="700"/>
              </a:spcAft>
            </a:pPr>
            <a:r>
              <a:rPr lang="ru" sz="1100" b="1">
                <a:latin typeface="Courier New"/>
              </a:rPr>
              <a:t>Форма </a:t>
            </a:r>
            <a:r>
              <a:rPr lang="en-US" sz="1100" b="1">
                <a:latin typeface="Courier New"/>
              </a:rPr>
              <a:t>N </a:t>
            </a:r>
            <a:r>
              <a:rPr lang="ru" sz="1100" b="1">
                <a:latin typeface="Courier New"/>
              </a:rPr>
              <a:t>107-1/у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Утверждена приказом Министерства здравоохранения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Российской Федерации</a:t>
            </a:r>
          </a:p>
          <a:p>
            <a:pPr>
              <a:lnSpc>
                <a:spcPct val="106000"/>
              </a:lnSpc>
            </a:pPr>
            <a:r>
              <a:rPr lang="ru" sz="800" b="1">
                <a:latin typeface="Courier New"/>
              </a:rPr>
              <a:t>от 14 января </a:t>
            </a:r>
            <a:r>
              <a:rPr lang="en-US" sz="800" b="1">
                <a:latin typeface="Courier New"/>
              </a:rPr>
              <a:t>2019r.N </a:t>
            </a:r>
            <a:r>
              <a:rPr lang="ru" sz="800" b="1">
                <a:latin typeface="Courier New"/>
              </a:rPr>
              <a:t>4н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7152" y="2045208"/>
            <a:ext cx="4343400" cy="1810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900" b="1">
                <a:latin typeface="Courier New"/>
              </a:rPr>
              <a:t>РЕЦЕПТ</a:t>
            </a:r>
          </a:p>
          <a:p>
            <a:pPr algn="ctr"/>
            <a:r>
              <a:rPr lang="ru" sz="900" b="1">
                <a:latin typeface="Courier New"/>
              </a:rPr>
              <a:t>(взрослый, детский - нужное подчеркнуть)</a:t>
            </a:r>
          </a:p>
          <a:p>
            <a:pPr marL="1005400" algn="just"/>
            <a:r>
              <a:rPr lang="ru" sz="900" b="1">
                <a:latin typeface="Courier New"/>
              </a:rPr>
              <a:t>"__" ____________________ 20__ г.</a:t>
            </a:r>
          </a:p>
          <a:p>
            <a:pPr marL="1132400">
              <a:spcAft>
                <a:spcPts val="770"/>
              </a:spcAft>
            </a:pPr>
            <a:r>
              <a:rPr lang="ru" sz="900" b="1">
                <a:latin typeface="Courier New"/>
              </a:rPr>
              <a:t>(дата выписки рецепта)</a:t>
            </a:r>
          </a:p>
          <a:p>
            <a:pPr algn="just"/>
            <a:r>
              <a:rPr lang="ru" sz="900" b="1">
                <a:latin typeface="Courier New"/>
              </a:rPr>
              <a:t>Ф.И.О. пациента _______________________________________________</a:t>
            </a:r>
          </a:p>
          <a:p>
            <a:pPr marL="2770700"/>
            <a:r>
              <a:rPr lang="ru" sz="900" b="1">
                <a:latin typeface="Courier New"/>
              </a:rPr>
              <a:t>(полностью)</a:t>
            </a:r>
          </a:p>
          <a:p>
            <a:pPr algn="just">
              <a:spcAft>
                <a:spcPts val="770"/>
              </a:spcAft>
            </a:pPr>
            <a:r>
              <a:rPr lang="ru" sz="900" b="1">
                <a:latin typeface="Courier New"/>
              </a:rPr>
              <a:t>Возраст _______________________________________________________</a:t>
            </a:r>
          </a:p>
          <a:p>
            <a:pPr algn="just"/>
            <a:r>
              <a:rPr lang="ru" sz="900" b="1">
                <a:latin typeface="Courier New"/>
              </a:rPr>
              <a:t>Ф.И.О. лечащего врача__________________________________________</a:t>
            </a:r>
          </a:p>
          <a:p>
            <a:pPr marL="2719900">
              <a:spcAft>
                <a:spcPts val="910"/>
              </a:spcAft>
            </a:pPr>
            <a:r>
              <a:rPr lang="ru" sz="900" b="1">
                <a:latin typeface="Courier New"/>
              </a:rPr>
              <a:t>(полностью)</a:t>
            </a:r>
          </a:p>
          <a:p>
            <a:pPr algn="just"/>
            <a:r>
              <a:rPr lang="ru" sz="900" b="1">
                <a:latin typeface="Courier New"/>
              </a:rPr>
              <a:t>Руб. Коп. </a:t>
            </a:r>
            <a:r>
              <a:rPr lang="en-US" sz="1200" b="1">
                <a:latin typeface="Courier New"/>
              </a:rPr>
              <a:t>Rp: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4160520"/>
            <a:ext cx="89916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ru" sz="900" b="1">
                <a:latin typeface="Courier New"/>
              </a:rPr>
              <a:t>Руб. Коп. </a:t>
            </a:r>
            <a:r>
              <a:rPr lang="en-US" sz="1200" b="1">
                <a:latin typeface="Courier New"/>
              </a:rPr>
              <a:t>Rp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4617720"/>
            <a:ext cx="899160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ru" sz="900" b="1">
                <a:latin typeface="Courier New"/>
              </a:rPr>
              <a:t>Руб. Коп. </a:t>
            </a:r>
            <a:r>
              <a:rPr lang="en-US" sz="1200" b="1">
                <a:latin typeface="Courier New"/>
              </a:rPr>
              <a:t>Rp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816" y="1831848"/>
            <a:ext cx="2703576" cy="5364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6000"/>
              </a:lnSpc>
            </a:pPr>
            <a:r>
              <a:rPr lang="ru" sz="900" b="1">
                <a:latin typeface="Courier New"/>
              </a:rPr>
              <a:t>РЕЦЕПТ</a:t>
            </a:r>
          </a:p>
          <a:p>
            <a:pPr>
              <a:lnSpc>
                <a:spcPct val="106000"/>
              </a:lnSpc>
            </a:pPr>
            <a:r>
              <a:rPr lang="ru" sz="900" b="1">
                <a:latin typeface="Courier New"/>
              </a:rPr>
              <a:t>(взрослый, детский - нужное подчеркнуть) __" ____________________ 20__ г.</a:t>
            </a:r>
          </a:p>
          <a:p>
            <a:pPr marL="182948">
              <a:lnSpc>
                <a:spcPct val="106000"/>
              </a:lnSpc>
            </a:pPr>
            <a:r>
              <a:rPr lang="ru" sz="900" b="1">
                <a:latin typeface="Courier New"/>
              </a:rPr>
              <a:t>(дата оформления рецепта)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4664" y="2511552"/>
            <a:ext cx="4434840" cy="2182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06000"/>
              </a:lnSpc>
            </a:pPr>
            <a:r>
              <a:rPr lang="ru" sz="900" b="1" dirty="0">
                <a:solidFill>
                  <a:srgbClr val="FF0000"/>
                </a:solidFill>
                <a:latin typeface="Courier New"/>
              </a:rPr>
              <a:t>Фамилия, инициалы имени и отчества </a:t>
            </a:r>
            <a:r>
              <a:rPr lang="ru" sz="900" b="1" dirty="0">
                <a:latin typeface="Courier New"/>
              </a:rPr>
              <a:t>(последнее - при наличии)</a:t>
            </a:r>
          </a:p>
          <a:p>
            <a:pPr algn="just">
              <a:lnSpc>
                <a:spcPct val="106000"/>
              </a:lnSpc>
              <a:spcAft>
                <a:spcPts val="700"/>
              </a:spcAft>
            </a:pPr>
            <a:r>
              <a:rPr lang="ru" sz="900" b="1" dirty="0">
                <a:latin typeface="Courier New"/>
              </a:rPr>
              <a:t>пациента _____________________________________________________</a:t>
            </a:r>
          </a:p>
          <a:p>
            <a:pPr algn="just">
              <a:lnSpc>
                <a:spcPct val="106000"/>
              </a:lnSpc>
              <a:spcAft>
                <a:spcPts val="700"/>
              </a:spcAft>
            </a:pPr>
            <a:r>
              <a:rPr lang="ru" sz="900" b="1" u="sng" dirty="0">
                <a:solidFill>
                  <a:srgbClr val="490000"/>
                </a:solidFill>
                <a:latin typeface="Courier New"/>
              </a:rPr>
              <a:t>[</a:t>
            </a:r>
            <a:r>
              <a:rPr lang="ru" sz="900" b="1" u="sng" dirty="0">
                <a:solidFill>
                  <a:srgbClr val="FF0000"/>
                </a:solidFill>
                <a:latin typeface="Courier New"/>
              </a:rPr>
              <a:t>Дата рождения</a:t>
            </a:r>
            <a:r>
              <a:rPr lang="ru" sz="900" b="1" u="sng" dirty="0">
                <a:latin typeface="Courier New"/>
              </a:rPr>
              <a:t>__</a:t>
            </a:r>
            <a:r>
              <a:rPr lang="ru" sz="900" b="1" dirty="0">
                <a:latin typeface="Courier New"/>
              </a:rPr>
              <a:t>_</a:t>
            </a:r>
          </a:p>
          <a:p>
            <a:pPr>
              <a:lnSpc>
                <a:spcPct val="106000"/>
              </a:lnSpc>
              <a:spcAft>
                <a:spcPts val="910"/>
              </a:spcAft>
            </a:pPr>
            <a:r>
              <a:rPr lang="ru" sz="900" b="1" dirty="0">
                <a:solidFill>
                  <a:srgbClr val="FF0000"/>
                </a:solidFill>
                <a:latin typeface="Courier New"/>
              </a:rPr>
              <a:t>Фамилия, инициалы имени и отчества </a:t>
            </a:r>
            <a:r>
              <a:rPr lang="ru" sz="900" b="1" dirty="0">
                <a:latin typeface="Courier New"/>
              </a:rPr>
              <a:t>(последнее - при наличии) лечащего врача (фельдшера, акушерки)____________________________</a:t>
            </a:r>
          </a:p>
          <a:p>
            <a:pPr algn="just">
              <a:lnSpc>
                <a:spcPct val="106000"/>
              </a:lnSpc>
              <a:spcAft>
                <a:spcPts val="1680"/>
              </a:spcAft>
            </a:pPr>
            <a:r>
              <a:rPr lang="ru" sz="900" b="1" dirty="0">
                <a:latin typeface="Courier New"/>
              </a:rPr>
              <a:t>Руб. Коп. </a:t>
            </a:r>
            <a:r>
              <a:rPr lang="en-US" sz="1200" b="1" dirty="0" err="1">
                <a:latin typeface="Courier New"/>
              </a:rPr>
              <a:t>Rp</a:t>
            </a:r>
            <a:r>
              <a:rPr lang="en-US" sz="1200" b="1" dirty="0">
                <a:latin typeface="Courier New"/>
              </a:rPr>
              <a:t>:</a:t>
            </a:r>
          </a:p>
          <a:p>
            <a:pPr algn="just">
              <a:lnSpc>
                <a:spcPct val="106000"/>
              </a:lnSpc>
              <a:spcAft>
                <a:spcPts val="1680"/>
              </a:spcAft>
            </a:pPr>
            <a:r>
              <a:rPr lang="ru" sz="900" b="1" dirty="0">
                <a:latin typeface="Courier New"/>
              </a:rPr>
              <a:t>Руб. Коп. </a:t>
            </a:r>
            <a:r>
              <a:rPr lang="en-US" sz="1200" b="1" dirty="0" err="1">
                <a:latin typeface="Courier New"/>
              </a:rPr>
              <a:t>Rp</a:t>
            </a:r>
            <a:r>
              <a:rPr lang="en-US" sz="1200" b="1" dirty="0">
                <a:latin typeface="Courier New"/>
              </a:rPr>
              <a:t>:</a:t>
            </a:r>
          </a:p>
          <a:p>
            <a:pPr algn="just">
              <a:lnSpc>
                <a:spcPct val="106000"/>
              </a:lnSpc>
            </a:pPr>
            <a:r>
              <a:rPr lang="ru" sz="900" b="1" dirty="0">
                <a:latin typeface="Courier New"/>
              </a:rPr>
              <a:t>Руб. Коп. </a:t>
            </a:r>
            <a:r>
              <a:rPr lang="en-US" sz="1200" b="1" dirty="0" err="1">
                <a:latin typeface="Courier New"/>
              </a:rPr>
              <a:t>Rp</a:t>
            </a:r>
            <a:r>
              <a:rPr lang="en-US" sz="1200" b="1" dirty="0">
                <a:latin typeface="Courier New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5212080"/>
            <a:ext cx="3587496" cy="335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1200">
                <a:latin typeface="Courier New"/>
              </a:rPr>
              <a:t>Подпись и личная печать</a:t>
            </a:r>
          </a:p>
          <a:p>
            <a:r>
              <a:rPr lang="ru" sz="1200">
                <a:latin typeface="Courier New"/>
              </a:rPr>
              <a:t>лечащего врача М.П.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65520" y="5273040"/>
            <a:ext cx="152400" cy="3352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100">
                <a:latin typeface="Arial"/>
              </a:rPr>
              <a:t>(</a:t>
            </a:r>
            <a:r>
              <a:rPr lang="ru" sz="1100" baseline="30000">
                <a:latin typeface="Arial"/>
              </a:rPr>
              <a:t>П</a:t>
            </a:r>
            <a:r>
              <a:rPr lang="ru" sz="1100">
                <a:latin typeface="Arial"/>
              </a:rPr>
              <a:t>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1824" y="5285232"/>
            <a:ext cx="2151888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100">
                <a:latin typeface="Arial"/>
              </a:rPr>
              <a:t>одпись и печать лечащего врача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4288" y="5437632"/>
            <a:ext cx="2109216" cy="15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100" dirty="0">
                <a:solidFill>
                  <a:srgbClr val="FF0000"/>
                </a:solidFill>
                <a:latin typeface="Arial"/>
              </a:rPr>
              <a:t>(подпись фельдшера,акушерки</a:t>
            </a:r>
            <a:r>
              <a:rPr lang="ru" sz="1100" dirty="0">
                <a:latin typeface="Arial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65792" y="5431536"/>
            <a:ext cx="307848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100">
                <a:latin typeface="Arial"/>
              </a:rPr>
              <a:t>М.П.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344" y="5748528"/>
            <a:ext cx="4331208" cy="48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100">
                <a:latin typeface="Arial"/>
              </a:rPr>
              <a:t>Рецепт действителен в течение 60 дней, 1 года (_)</a:t>
            </a:r>
          </a:p>
          <a:p>
            <a:pPr marL="167200" algn="just"/>
            <a:r>
              <a:rPr lang="ru" sz="1000">
                <a:latin typeface="Arial"/>
              </a:rPr>
              <a:t>(ненужное зачеркнуть)    (указать количество</a:t>
            </a:r>
          </a:p>
          <a:p>
            <a:pPr marL="3304100"/>
            <a:r>
              <a:rPr lang="ru" sz="1000">
                <a:latin typeface="Arial"/>
              </a:rPr>
              <a:t>месяцев)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47816" y="5763768"/>
            <a:ext cx="4395216" cy="487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100">
                <a:latin typeface="Arial"/>
              </a:rPr>
              <a:t>Рецепт действителен в течение 60 дней, до 1 года (____________)</a:t>
            </a:r>
          </a:p>
          <a:p>
            <a:pPr marL="129100" algn="just"/>
            <a:r>
              <a:rPr lang="ru" sz="1000">
                <a:latin typeface="Arial"/>
              </a:rPr>
              <a:t>(ненужное зачеркнуть)    (указать количество</a:t>
            </a:r>
          </a:p>
          <a:p>
            <a:pPr marL="3596200"/>
            <a:r>
              <a:rPr lang="ru" sz="1000">
                <a:latin typeface="Arial"/>
              </a:rPr>
              <a:t>месяцев)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4C493-F4B5-4C6E-9D9C-6F9F145F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DAC54-8820-42DD-B119-AFC7F7C8CA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DBDEA"/>
          </a:solidFill>
        </p:spPr>
        <p:txBody>
          <a:bodyPr/>
          <a:lstStyle/>
          <a:p>
            <a:pPr algn="just"/>
            <a:r>
              <a:rPr lang="ru-RU" dirty="0"/>
              <a:t>Возбуждено 10 дел об административных правонарушениях в отношении юридических и должностных лиц (в 1 квартале 2018 г. – 8). Начислено  административных штрафов на сумму  107 тыс. руб. (в 1 квартале   2018 г. – 136,5 тыс. руб.). В суды Липецкой области направлено 2 протокола об административных правонарушениях, предусмотренных ст. 19.20  КоАП РФ, совершенных юридическими лицами.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00F0D-69FB-4A47-A353-6A2332CD4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726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5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0104" y="295656"/>
            <a:ext cx="4559808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>
              <a:spcBef>
                <a:spcPts val="1330"/>
              </a:spcBef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Формы рецептурных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5336" y="993648"/>
            <a:ext cx="8927592" cy="54315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" dirty="0">
                <a:solidFill>
                  <a:srgbClr val="333399"/>
                </a:solidFill>
                <a:latin typeface="Segoe UI"/>
              </a:rPr>
              <a:t>Письмо Минздрава России от </a:t>
            </a:r>
            <a:r>
              <a:rPr lang="ru" b="1" dirty="0">
                <a:solidFill>
                  <a:srgbClr val="333399"/>
                </a:solidFill>
                <a:latin typeface="Segoe UI"/>
              </a:rPr>
              <a:t>04.04.2019 </a:t>
            </a:r>
            <a:r>
              <a:rPr lang="en-US" dirty="0">
                <a:solidFill>
                  <a:srgbClr val="333399"/>
                </a:solidFill>
                <a:latin typeface="Segoe UI"/>
              </a:rPr>
              <a:t>N </a:t>
            </a:r>
            <a:r>
              <a:rPr lang="ru" dirty="0">
                <a:solidFill>
                  <a:srgbClr val="333399"/>
                </a:solidFill>
                <a:latin typeface="Segoe UI"/>
              </a:rPr>
              <a:t>25-4/И/2-2885 «О новых формах рецептурных бланков на лекарственные препараты, утв. Приказом Минздрава России от 14.01.2019 </a:t>
            </a:r>
            <a:r>
              <a:rPr lang="en-US" dirty="0">
                <a:solidFill>
                  <a:srgbClr val="333399"/>
                </a:solidFill>
                <a:latin typeface="Segoe UI"/>
              </a:rPr>
              <a:t>N </a:t>
            </a:r>
            <a:r>
              <a:rPr lang="ru" dirty="0">
                <a:solidFill>
                  <a:srgbClr val="333399"/>
                </a:solidFill>
                <a:latin typeface="Segoe UI"/>
              </a:rPr>
              <a:t>4н»</a:t>
            </a:r>
          </a:p>
          <a:p>
            <a:pPr marL="129100" indent="342900" algn="just">
              <a:spcAft>
                <a:spcPts val="700"/>
              </a:spcAft>
            </a:pPr>
            <a:r>
              <a:rPr lang="ru" dirty="0">
                <a:solidFill>
                  <a:srgbClr val="0000CC"/>
                </a:solidFill>
                <a:latin typeface="Times New Roman"/>
              </a:rPr>
              <a:t>Министерство здравоохранения Российской Федерации сообщает, что органам исполнительной власти субъектов Российской Федерации в сфере охраны здоровья необходимо </a:t>
            </a:r>
            <a:r>
              <a:rPr lang="ru" b="1" dirty="0">
                <a:solidFill>
                  <a:srgbClr val="0000CC"/>
                </a:solidFill>
                <a:latin typeface="Times New Roman"/>
              </a:rPr>
              <a:t>обеспечить введение новых форм рецептурных бланков </a:t>
            </a:r>
            <a:r>
              <a:rPr lang="ru" dirty="0">
                <a:solidFill>
                  <a:srgbClr val="0000CC"/>
                </a:solidFill>
                <a:latin typeface="Times New Roman"/>
              </a:rPr>
              <a:t>в соответствии с требованиями приказа Минздрава России от 14 января 2019 г. </a:t>
            </a:r>
            <a:r>
              <a:rPr lang="en-US" b="1" dirty="0">
                <a:solidFill>
                  <a:srgbClr val="0000CC"/>
                </a:solidFill>
                <a:latin typeface="Times New Roman"/>
              </a:rPr>
              <a:t>N </a:t>
            </a:r>
            <a:r>
              <a:rPr lang="ru" b="1" dirty="0">
                <a:solidFill>
                  <a:srgbClr val="0000CC"/>
                </a:solidFill>
                <a:latin typeface="Times New Roman"/>
              </a:rPr>
              <a:t>4н </a:t>
            </a:r>
            <a:r>
              <a:rPr lang="ru" dirty="0">
                <a:solidFill>
                  <a:srgbClr val="0000CC"/>
                </a:solidFill>
                <a:latin typeface="Times New Roman"/>
              </a:rPr>
              <a:t>"Об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хранения".</a:t>
            </a:r>
          </a:p>
          <a:p>
            <a:pPr marL="129100" indent="342900" algn="just">
              <a:lnSpc>
                <a:spcPct val="105000"/>
              </a:lnSpc>
              <a:spcAft>
                <a:spcPts val="630"/>
              </a:spcAft>
            </a:pPr>
            <a:r>
              <a:rPr lang="ru" dirty="0">
                <a:solidFill>
                  <a:srgbClr val="0000CC"/>
                </a:solidFill>
                <a:latin typeface="Times New Roman"/>
              </a:rPr>
              <a:t>Однако, учитывая необходимость проведения субъектами Российской Федерации организационных мероприятий по изготовлению новых рецептурных бланков на лекарственные препараты, и наличие в некоторых регионах значительных остатков </a:t>
            </a:r>
            <a:r>
              <a:rPr lang="ru" b="1" dirty="0">
                <a:solidFill>
                  <a:srgbClr val="0000CC"/>
                </a:solidFill>
                <a:latin typeface="Times New Roman"/>
              </a:rPr>
              <a:t>ранее изготовленных рецептурных бланков</a:t>
            </a:r>
            <a:r>
              <a:rPr lang="ru" dirty="0">
                <a:solidFill>
                  <a:srgbClr val="0000CC"/>
                </a:solidFill>
                <a:latin typeface="Times New Roman"/>
              </a:rPr>
              <a:t>, полагаем возможным </a:t>
            </a:r>
            <a:r>
              <a:rPr lang="ru" b="1" dirty="0">
                <a:solidFill>
                  <a:srgbClr val="0000CC"/>
                </a:solidFill>
                <a:latin typeface="Times New Roman"/>
              </a:rPr>
              <a:t>разрешить их использование до 31 декабря 2019 г.</a:t>
            </a:r>
          </a:p>
          <a:p>
            <a:pPr marL="129100" indent="342900" algn="just"/>
            <a:r>
              <a:rPr lang="ru" dirty="0">
                <a:solidFill>
                  <a:srgbClr val="0000CC"/>
                </a:solidFill>
                <a:latin typeface="Times New Roman"/>
              </a:rPr>
              <a:t>Министерство здравоохранения Российской Федерации предлагает довести данную</a:t>
            </a:r>
          </a:p>
          <a:p>
            <a:pPr marL="129100" algn="just"/>
            <a:r>
              <a:rPr lang="ru" dirty="0">
                <a:solidFill>
                  <a:srgbClr val="0000CC"/>
                </a:solidFill>
                <a:latin typeface="Times New Roman"/>
              </a:rPr>
              <a:t>информацию до сведения всех руководителей организаций государственной, муниципальной и частной систем здравоохранения на территории субъекта Российской Федерации.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5232" y="6440424"/>
            <a:ext cx="1392936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">
                <a:solidFill>
                  <a:srgbClr val="333399"/>
                </a:solidFill>
                <a:latin typeface="Times New Roman"/>
              </a:rPr>
              <a:t>Н.А.ХОРОВА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0344" y="164592"/>
            <a:ext cx="8162544" cy="329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>
                <a:solidFill>
                  <a:srgbClr val="000066"/>
                </a:solidFill>
                <a:latin typeface="Lucida Sans Unicode"/>
              </a:rPr>
              <a:t>Сроки действия и сроки хранения рецептов в АО/ИП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5336" y="615696"/>
          <a:ext cx="9122664" cy="6141720"/>
        </p:xfrm>
        <a:graphic>
          <a:graphicData uri="http://schemas.openxmlformats.org/drawingml/2006/table">
            <a:tbl>
              <a:tblPr/>
              <a:tblGrid>
                <a:gridCol w="177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Формы бланка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Выписанный ЛП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Срок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действия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рецепта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Срок хранения рецепта в аптеке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568"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b="1">
                          <a:latin typeface="Lucida Sans Unicode"/>
                        </a:rPr>
                        <a:t>N </a:t>
                      </a:r>
                      <a:r>
                        <a:rPr lang="ru" sz="1600" b="1">
                          <a:latin typeface="Lucida Sans Unicode"/>
                        </a:rPr>
                        <a:t>107-1/у-НП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9000" indent="0">
                        <a:lnSpc>
                          <a:spcPct val="79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ЛП, содержащие НС и ПВ списка </a:t>
                      </a:r>
                      <a:r>
                        <a:rPr lang="en-US" sz="1800" dirty="0">
                          <a:latin typeface="Lucida Sans Unicode"/>
                        </a:rPr>
                        <a:t>II, </a:t>
                      </a:r>
                      <a:r>
                        <a:rPr lang="ru" sz="1800" dirty="0">
                          <a:latin typeface="Lucida Sans Unicode"/>
                        </a:rPr>
                        <a:t>кроме ТДТС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87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15 дней </a:t>
                      </a:r>
                      <a:r>
                        <a:rPr lang="ru" sz="1200">
                          <a:latin typeface="Arial"/>
                        </a:rPr>
                        <a:t>(п. 6 ст. 25 закона № 3-ФЗ)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5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576">
                <a:tc>
                  <a:txBody>
                    <a:bodyPr/>
                    <a:lstStyle/>
                    <a:p>
                      <a:pPr indent="0" algn="ctr"/>
                      <a:r>
                        <a:rPr lang="en-US" sz="1600" b="1">
                          <a:latin typeface="Lucida Sans Unicode"/>
                        </a:rPr>
                        <a:t>N </a:t>
                      </a:r>
                      <a:r>
                        <a:rPr lang="ru" sz="1600" b="1">
                          <a:latin typeface="Lucida Sans Unicode"/>
                        </a:rPr>
                        <a:t>148-1/у-88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800" dirty="0">
                          <a:latin typeface="Arial"/>
                        </a:rPr>
                        <a:t>ЛП, подлежащие ПКУ:</a:t>
                      </a:r>
                    </a:p>
                    <a:p>
                      <a:pPr indent="0"/>
                      <a:r>
                        <a:rPr lang="ru" sz="1800" dirty="0">
                          <a:latin typeface="Arial"/>
                        </a:rPr>
                        <a:t>- </a:t>
                      </a:r>
                      <a:r>
                        <a:rPr lang="ru" sz="1600" dirty="0">
                          <a:latin typeface="Arial"/>
                        </a:rPr>
                        <a:t>ЛП, и НС списка </a:t>
                      </a:r>
                      <a:r>
                        <a:rPr lang="en-US" sz="1600" dirty="0">
                          <a:latin typeface="Arial"/>
                        </a:rPr>
                        <a:t>II </a:t>
                      </a:r>
                      <a:r>
                        <a:rPr lang="ru" sz="1600" dirty="0">
                          <a:latin typeface="Arial"/>
                        </a:rPr>
                        <a:t>в виде ТДТС - ЛП, содержащие НС в сочетании с антагонистом опиоидных рецепторов - ЛП, содержащие ПВ списка </a:t>
                      </a:r>
                      <a:r>
                        <a:rPr lang="en-US" sz="1600" dirty="0">
                          <a:latin typeface="Arial"/>
                        </a:rPr>
                        <a:t>III</a:t>
                      </a:r>
                    </a:p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600" dirty="0">
                          <a:latin typeface="Arial"/>
                        </a:rPr>
                        <a:t>- ЛП, содержащие СД и ЯВ</a:t>
                      </a:r>
                    </a:p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600" dirty="0">
                          <a:latin typeface="Arial"/>
                        </a:rPr>
                        <a:t>-    комбинированные ЛП... (п. 5 Приказа</a:t>
                      </a:r>
                    </a:p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600" dirty="0">
                          <a:latin typeface="Arial"/>
                        </a:rPr>
                        <a:t>МЗСР от 17.05.2012 № 562н)</a:t>
                      </a:r>
                    </a:p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600" dirty="0">
                          <a:latin typeface="Arial"/>
                        </a:rPr>
                        <a:t>-    иные ЛС, подлежащие ПКУ:</a:t>
                      </a:r>
                    </a:p>
                    <a:p>
                      <a:pPr indent="0">
                        <a:lnSpc>
                          <a:spcPct val="105000"/>
                        </a:lnSpc>
                      </a:pPr>
                      <a:r>
                        <a:rPr lang="ru" sz="1600" i="1" dirty="0">
                          <a:latin typeface="Arial"/>
                        </a:rPr>
                        <a:t>Прегабалин,Тропикамид, Циклопентолат, Тапентадол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15 дней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4550"/>
                        </a:spcAft>
                      </a:pPr>
                      <a:r>
                        <a:rPr lang="ru" sz="1800">
                          <a:latin typeface="Arial"/>
                        </a:rPr>
                        <a:t>5 лет</a:t>
                      </a:r>
                    </a:p>
                    <a:p>
                      <a:pPr indent="0" algn="ctr"/>
                      <a:r>
                        <a:rPr lang="ru" sz="1800">
                          <a:latin typeface="Arial"/>
                        </a:rPr>
                        <a:t>3 года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984">
                <a:tc>
                  <a:txBody>
                    <a:bodyPr/>
                    <a:lstStyle/>
                    <a:p>
                      <a:endParaRPr sz="3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800">
                          <a:latin typeface="Arial"/>
                        </a:rPr>
                        <a:t>ЛП, обладающие анаболической</a:t>
                      </a:r>
                    </a:p>
                    <a:p>
                      <a:pPr indent="0"/>
                      <a:r>
                        <a:rPr lang="ru" sz="1800">
                          <a:latin typeface="Arial"/>
                        </a:rPr>
                        <a:t>активностью (код А14А по АТХ)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15 дней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3 года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71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="1">
                          <a:latin typeface="Lucida Sans Unicode"/>
                        </a:rPr>
                        <a:t>N </a:t>
                      </a:r>
                      <a:r>
                        <a:rPr lang="ru" sz="1400" b="1">
                          <a:latin typeface="Lucida Sans Unicode"/>
                        </a:rPr>
                        <a:t>148-1/у-04(л)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ЛП, отпускаемые бесплатно или со скидкой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6000"/>
                        </a:lnSpc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30 дней/ 90 дней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800" dirty="0">
                          <a:latin typeface="Arial"/>
                        </a:rPr>
                        <a:t>3 года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224" y="164592"/>
            <a:ext cx="8165592" cy="3291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>
                <a:solidFill>
                  <a:srgbClr val="000066"/>
                </a:solidFill>
                <a:latin typeface="Lucida Sans Unicode"/>
              </a:rPr>
              <a:t>Сроки действия и сроки хранения рецептов в АО/ИП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8384" y="676656"/>
          <a:ext cx="9089136" cy="3791712"/>
        </p:xfrm>
        <a:graphic>
          <a:graphicData uri="http://schemas.openxmlformats.org/drawingml/2006/table">
            <a:tbl>
              <a:tblPr/>
              <a:tblGrid>
                <a:gridCol w="154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328"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Формы бланка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Выписанный ЛП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Срок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действия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рецепта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Срок хранения рецепта в аптеке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b="1">
                          <a:latin typeface="Lucida Sans Unicode"/>
                        </a:rPr>
                        <a:t>N </a:t>
                      </a:r>
                      <a:r>
                        <a:rPr lang="ru" sz="1800" b="1">
                          <a:latin typeface="Lucida Sans Unicode"/>
                        </a:rPr>
                        <a:t>107-1/у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300" indent="-368300"/>
                      <a:r>
                        <a:rPr lang="ru" sz="1800">
                          <a:latin typeface="Lucida Sans Unicode"/>
                        </a:rPr>
                        <a:t>ЛП рецептурного отпуска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60</a:t>
                      </a:r>
                    </a:p>
                    <a:p>
                      <a:pPr indent="0" algn="ctr">
                        <a:lnSpc>
                          <a:spcPct val="77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дней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5600" indent="12700"/>
                      <a:r>
                        <a:rPr lang="ru" sz="1600">
                          <a:latin typeface="Lucida Sans Unicode"/>
                        </a:rPr>
                        <a:t>Возвращаются</a:t>
                      </a:r>
                    </a:p>
                    <a:p>
                      <a:pPr indent="0" algn="ctr">
                        <a:lnSpc>
                          <a:spcPct val="77000"/>
                        </a:lnSpc>
                      </a:pPr>
                      <a:r>
                        <a:rPr lang="ru" sz="1600">
                          <a:latin typeface="Lucida Sans Unicode"/>
                        </a:rPr>
                        <a:t>пациенту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b="1">
                          <a:latin typeface="Lucida Sans Unicode"/>
                        </a:rPr>
                        <a:t>N </a:t>
                      </a:r>
                      <a:r>
                        <a:rPr lang="ru" sz="1800" b="1">
                          <a:latin typeface="Lucida Sans Unicode"/>
                        </a:rPr>
                        <a:t>107-1/у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700" indent="0" algn="just"/>
                      <a:r>
                        <a:rPr lang="ru" sz="1800">
                          <a:latin typeface="Arial"/>
                        </a:rPr>
                        <a:t>ЛП для пациента с заболеванием, требующим длительного курсового лечения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До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1 года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65600" indent="12700"/>
                      <a:r>
                        <a:rPr lang="ru" sz="1600">
                          <a:latin typeface="Lucida Sans Unicode"/>
                        </a:rPr>
                        <a:t>Возвращаются</a:t>
                      </a:r>
                    </a:p>
                    <a:p>
                      <a:pPr indent="0" algn="ctr">
                        <a:lnSpc>
                          <a:spcPct val="77000"/>
                        </a:lnSpc>
                      </a:pPr>
                      <a:r>
                        <a:rPr lang="ru" sz="1600">
                          <a:latin typeface="Lucida Sans Unicode"/>
                        </a:rPr>
                        <a:t>пациенту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3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b="1">
                          <a:latin typeface="Lucida Sans Unicode"/>
                        </a:rPr>
                        <a:t>N </a:t>
                      </a:r>
                      <a:r>
                        <a:rPr lang="ru" sz="1800" b="1">
                          <a:latin typeface="Lucida Sans Unicode"/>
                        </a:rPr>
                        <a:t>107-1/у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300" indent="-368300">
                        <a:lnSpc>
                          <a:spcPct val="79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ЛП, не подлежащие ПКУ:</a:t>
                      </a:r>
                    </a:p>
                    <a:p>
                      <a:pPr marL="332300" indent="-368300">
                        <a:lnSpc>
                          <a:spcPct val="79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-    содержащие более 15% этилового</a:t>
                      </a:r>
                    </a:p>
                    <a:p>
                      <a:pPr marL="332300" indent="0">
                        <a:lnSpc>
                          <a:spcPct val="90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спирта по объему (</a:t>
                      </a:r>
                      <a:r>
                        <a:rPr lang="ru" sz="1800">
                          <a:solidFill>
                            <a:srgbClr val="0066FF"/>
                          </a:solidFill>
                          <a:latin typeface="Arial"/>
                        </a:rPr>
                        <a:t>р-р кондилина, циклодинон капли</a:t>
                      </a:r>
                      <a:r>
                        <a:rPr lang="ru" sz="1800">
                          <a:latin typeface="Lucida Sans Unicode"/>
                        </a:rPr>
                        <a:t>)</a:t>
                      </a:r>
                    </a:p>
                    <a:p>
                      <a:pPr marL="332300" indent="-368300">
                        <a:lnSpc>
                          <a:spcPct val="79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-    антипсихотические ср-ва(код </a:t>
                      </a:r>
                      <a:r>
                        <a:rPr lang="en-US" sz="1800">
                          <a:latin typeface="Lucida Sans Unicode"/>
                        </a:rPr>
                        <a:t>N05A </a:t>
                      </a:r>
                      <a:r>
                        <a:rPr lang="ru" sz="1800">
                          <a:latin typeface="Lucida Sans Unicode"/>
                        </a:rPr>
                        <a:t>по АТХ: </a:t>
                      </a:r>
                      <a:r>
                        <a:rPr lang="ru" sz="1600">
                          <a:solidFill>
                            <a:srgbClr val="0066FF"/>
                          </a:solidFill>
                          <a:latin typeface="Arial"/>
                        </a:rPr>
                        <a:t>галоперидол,дроперидолазенапин,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60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  <a:spcAft>
                          <a:spcPts val="350"/>
                        </a:spcAft>
                      </a:pPr>
                      <a:r>
                        <a:rPr lang="ru" sz="1800">
                          <a:latin typeface="Lucida Sans Unicode"/>
                        </a:rPr>
                        <a:t>дней</a:t>
                      </a:r>
                    </a:p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до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800">
                          <a:latin typeface="Lucida Sans Unicode"/>
                        </a:rPr>
                        <a:t>1 года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Lucida Sans Unicode"/>
                        </a:rPr>
                        <a:t>3 месяца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59480" y="4376928"/>
            <a:ext cx="1591056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>
                <a:solidFill>
                  <a:srgbClr val="0066FF"/>
                </a:solidFill>
                <a:latin typeface="Arial"/>
              </a:rPr>
              <a:t>аминазин и т.д.</a:t>
            </a:r>
            <a:r>
              <a:rPr lang="ru">
                <a:latin typeface="Lucida Sans Unicode"/>
              </a:rPr>
              <a:t>),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064" y="4648200"/>
            <a:ext cx="4044696" cy="2468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Lucida Sans Unicode"/>
              </a:rPr>
              <a:t>- анксиолитики (код </a:t>
            </a:r>
            <a:r>
              <a:rPr lang="en-US">
                <a:latin typeface="Lucida Sans Unicode"/>
              </a:rPr>
              <a:t>N05B </a:t>
            </a:r>
            <a:r>
              <a:rPr lang="ru">
                <a:latin typeface="Lucida Sans Unicode"/>
              </a:rPr>
              <a:t>по АТХ: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9064" y="4925568"/>
            <a:ext cx="4556760" cy="1868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3400">
              <a:lnSpc>
                <a:spcPct val="74000"/>
              </a:lnSpc>
            </a:pPr>
            <a:r>
              <a:rPr lang="ru" sz="1600">
                <a:solidFill>
                  <a:srgbClr val="0066FF"/>
                </a:solidFill>
                <a:latin typeface="Arial"/>
              </a:rPr>
              <a:t>фенибут, феназепам, грандаксин и т.д.</a:t>
            </a:r>
            <a:r>
              <a:rPr lang="ru">
                <a:latin typeface="Lucida Sans Unicode"/>
              </a:rPr>
              <a:t>),</a:t>
            </a:r>
          </a:p>
          <a:p>
            <a:pPr>
              <a:lnSpc>
                <a:spcPct val="77000"/>
              </a:lnSpc>
            </a:pPr>
            <a:r>
              <a:rPr lang="ru">
                <a:latin typeface="Lucida Sans Unicode"/>
              </a:rPr>
              <a:t>- снотворные и седативные ср-ва (код</a:t>
            </a:r>
          </a:p>
          <a:p>
            <a:pPr marL="243400">
              <a:lnSpc>
                <a:spcPct val="74000"/>
              </a:lnSpc>
            </a:pPr>
            <a:r>
              <a:rPr lang="en-US">
                <a:latin typeface="Lucida Sans Unicode"/>
              </a:rPr>
              <a:t>N05C </a:t>
            </a:r>
            <a:r>
              <a:rPr lang="ru">
                <a:latin typeface="Lucida Sans Unicode"/>
              </a:rPr>
              <a:t>по АТХ: </a:t>
            </a:r>
            <a:r>
              <a:rPr lang="ru" sz="1600">
                <a:solidFill>
                  <a:srgbClr val="0066FF"/>
                </a:solidFill>
                <a:latin typeface="Arial"/>
              </a:rPr>
              <a:t>беллатаминал, дексдор,</a:t>
            </a:r>
          </a:p>
          <a:p>
            <a:pPr marL="243400">
              <a:lnSpc>
                <a:spcPct val="112000"/>
              </a:lnSpc>
            </a:pPr>
            <a:r>
              <a:rPr lang="ru" sz="1600">
                <a:solidFill>
                  <a:srgbClr val="0066FF"/>
                </a:solidFill>
                <a:latin typeface="Arial"/>
              </a:rPr>
              <a:t>анданте</a:t>
            </a:r>
            <a:r>
              <a:rPr lang="ru">
                <a:latin typeface="Lucida Sans Unicode"/>
              </a:rPr>
              <a:t>),</a:t>
            </a:r>
          </a:p>
          <a:p>
            <a:pPr marL="243400" indent="-279400" algn="just">
              <a:lnSpc>
                <a:spcPct val="96000"/>
              </a:lnSpc>
            </a:pPr>
            <a:r>
              <a:rPr lang="ru">
                <a:latin typeface="Lucida Sans Unicode"/>
              </a:rPr>
              <a:t>- антидепрессанты (код </a:t>
            </a:r>
            <a:r>
              <a:rPr lang="en-US">
                <a:latin typeface="Lucida Sans Unicode"/>
              </a:rPr>
              <a:t>N06A </a:t>
            </a:r>
            <a:r>
              <a:rPr lang="ru">
                <a:latin typeface="Lucida Sans Unicode"/>
              </a:rPr>
              <a:t>по АТХ: </a:t>
            </a:r>
            <a:r>
              <a:rPr lang="ru" sz="1600">
                <a:solidFill>
                  <a:srgbClr val="0066FF"/>
                </a:solidFill>
                <a:latin typeface="Arial"/>
              </a:rPr>
              <a:t>вальдоксан, амитриптилин, азафен, прозак, опра и т</a:t>
            </a:r>
            <a:r>
              <a:rPr lang="ru" sz="1600">
                <a:solidFill>
                  <a:srgbClr val="004AB9"/>
                </a:solidFill>
                <a:latin typeface="Arial"/>
              </a:rPr>
              <a:t>.</a:t>
            </a:r>
            <a:r>
              <a:rPr lang="ru" sz="1600">
                <a:solidFill>
                  <a:srgbClr val="0066FF"/>
                </a:solidFill>
                <a:latin typeface="Arial"/>
              </a:rPr>
              <a:t>д</a:t>
            </a:r>
            <a:r>
              <a:rPr lang="ru">
                <a:latin typeface="Lucida Sans Unicode"/>
              </a:rPr>
              <a:t>.)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3240" y="15240"/>
            <a:ext cx="6181344" cy="710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>
                <a:solidFill>
                  <a:srgbClr val="312F86"/>
                </a:solidFill>
                <a:latin typeface="Lucida Sans Unicode"/>
              </a:rPr>
              <a:t>Порядок назначения НС и ПВ</a:t>
            </a:r>
          </a:p>
          <a:p>
            <a:pPr algn="ctr"/>
            <a:r>
              <a:rPr lang="ru" sz="2000" i="1">
                <a:solidFill>
                  <a:srgbClr val="312F86"/>
                </a:solidFill>
                <a:latin typeface="Verdana"/>
              </a:rPr>
              <a:t>{Приказ Минздрава от 14.01.2019 РФ № 4н)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5544" y="1447800"/>
            <a:ext cx="8619744" cy="1414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30200">
              <a:lnSpc>
                <a:spcPct val="105000"/>
              </a:lnSpc>
            </a:pPr>
            <a:r>
              <a:rPr lang="ru" sz="2000">
                <a:solidFill>
                  <a:srgbClr val="000066"/>
                </a:solidFill>
                <a:latin typeface="Arial"/>
              </a:rPr>
              <a:t>п. 24 </a:t>
            </a:r>
            <a:r>
              <a:rPr lang="ru" sz="2400">
                <a:solidFill>
                  <a:srgbClr val="0000CC"/>
                </a:solidFill>
                <a:latin typeface="Arial"/>
              </a:rPr>
              <a:t>При выписывании рецептов пациентам с заболеваниями, требующими </a:t>
            </a:r>
            <a:r>
              <a:rPr lang="ru" sz="2400" b="1">
                <a:solidFill>
                  <a:srgbClr val="0000CC"/>
                </a:solidFill>
                <a:latin typeface="Arial"/>
              </a:rPr>
              <a:t>длительного курса лечения </a:t>
            </a:r>
            <a:r>
              <a:rPr lang="ru" sz="2400">
                <a:solidFill>
                  <a:srgbClr val="0000CC"/>
                </a:solidFill>
                <a:latin typeface="Arial"/>
              </a:rPr>
              <a:t>на рецептурных бланках формы </a:t>
            </a:r>
            <a:r>
              <a:rPr lang="ru" sz="2400" b="1">
                <a:latin typeface="Arial"/>
              </a:rPr>
              <a:t>№ 107-1/у </a:t>
            </a:r>
            <a:r>
              <a:rPr lang="ru" sz="2400">
                <a:solidFill>
                  <a:srgbClr val="0000CC"/>
                </a:solidFill>
                <a:latin typeface="Arial"/>
              </a:rPr>
              <a:t>устанавливается срок действия рецепта </a:t>
            </a:r>
            <a:r>
              <a:rPr lang="ru" sz="2400" b="1">
                <a:solidFill>
                  <a:srgbClr val="0000CC"/>
                </a:solidFill>
                <a:latin typeface="Arial"/>
              </a:rPr>
              <a:t>до 1 года</a:t>
            </a:r>
            <a:r>
              <a:rPr lang="ru" sz="2400">
                <a:solidFill>
                  <a:srgbClr val="0000CC"/>
                </a:solidFill>
                <a:latin typeface="Arial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7736" y="3063240"/>
            <a:ext cx="5233416" cy="594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2700"/>
            <a:r>
              <a:rPr lang="ru" sz="2200" b="1">
                <a:solidFill>
                  <a:srgbClr val="0000CC"/>
                </a:solidFill>
                <a:latin typeface="Arial"/>
              </a:rPr>
              <a:t>■ </a:t>
            </a:r>
            <a:r>
              <a:rPr lang="ru" sz="2000">
                <a:solidFill>
                  <a:srgbClr val="0000CC"/>
                </a:solidFill>
                <a:latin typeface="Arial"/>
              </a:rPr>
              <a:t>отметка</a:t>
            </a:r>
          </a:p>
          <a:p>
            <a:pPr indent="330200"/>
            <a:r>
              <a:rPr lang="ru" sz="2400" b="1">
                <a:solidFill>
                  <a:srgbClr val="333399"/>
                </a:solidFill>
                <a:latin typeface="Arial"/>
              </a:rPr>
              <a:t>«По специальному назначению»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7736" y="3992880"/>
            <a:ext cx="5285232" cy="1493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12700"/>
            <a:r>
              <a:rPr lang="ru" sz="2200" b="1">
                <a:solidFill>
                  <a:srgbClr val="0000CC"/>
                </a:solidFill>
                <a:latin typeface="Arial"/>
              </a:rPr>
              <a:t>■    </a:t>
            </a:r>
            <a:r>
              <a:rPr lang="ru" sz="2000">
                <a:solidFill>
                  <a:srgbClr val="0000CC"/>
                </a:solidFill>
                <a:latin typeface="Arial"/>
              </a:rPr>
              <a:t>срок действия рецепта</a:t>
            </a:r>
          </a:p>
          <a:p>
            <a:pPr indent="330200">
              <a:spcAft>
                <a:spcPts val="1610"/>
              </a:spcAft>
            </a:pPr>
            <a:r>
              <a:rPr lang="ru" sz="2000">
                <a:solidFill>
                  <a:srgbClr val="0000CC"/>
                </a:solidFill>
                <a:latin typeface="Arial"/>
              </a:rPr>
              <a:t>(</a:t>
            </a:r>
            <a:r>
              <a:rPr lang="ru" sz="2000">
                <a:latin typeface="Arial"/>
              </a:rPr>
              <a:t>количество месяцев</a:t>
            </a:r>
            <a:r>
              <a:rPr lang="ru" sz="2000">
                <a:solidFill>
                  <a:srgbClr val="0000CC"/>
                </a:solidFill>
                <a:latin typeface="Arial"/>
              </a:rPr>
              <a:t>)</a:t>
            </a:r>
          </a:p>
          <a:p>
            <a:pPr indent="12700"/>
            <a:r>
              <a:rPr lang="ru" sz="2200" b="1">
                <a:solidFill>
                  <a:srgbClr val="0000CC"/>
                </a:solidFill>
                <a:latin typeface="Arial"/>
              </a:rPr>
              <a:t>■    </a:t>
            </a:r>
            <a:r>
              <a:rPr lang="ru" sz="2000">
                <a:solidFill>
                  <a:srgbClr val="0000CC"/>
                </a:solidFill>
                <a:latin typeface="Arial"/>
              </a:rPr>
              <a:t>периодичность отпуска ЛП (еженедельно,</a:t>
            </a:r>
          </a:p>
          <a:p>
            <a:pPr indent="330200"/>
            <a:r>
              <a:rPr lang="ru" sz="2000">
                <a:solidFill>
                  <a:srgbClr val="0000CC"/>
                </a:solidFill>
                <a:latin typeface="Arial"/>
              </a:rPr>
              <a:t>ежемесячно и иные периоды)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91144" y="3096768"/>
            <a:ext cx="1499616" cy="576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41800"/>
            <a:r>
              <a:rPr lang="ru" sz="2000" b="1">
                <a:solidFill>
                  <a:srgbClr val="000066"/>
                </a:solidFill>
                <a:latin typeface="Arial"/>
              </a:rPr>
              <a:t>Указание</a:t>
            </a:r>
          </a:p>
          <a:p>
            <a:r>
              <a:rPr lang="ru" sz="2000" b="1">
                <a:solidFill>
                  <a:srgbClr val="000066"/>
                </a:solidFill>
                <a:latin typeface="Arial"/>
              </a:rPr>
              <a:t>заверяется: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7160" y="3874008"/>
            <a:ext cx="2694432" cy="1231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700"/>
              </a:spcAft>
            </a:pPr>
            <a:r>
              <a:rPr lang="ru" sz="2000">
                <a:solidFill>
                  <a:srgbClr val="000066"/>
                </a:solidFill>
                <a:latin typeface="Arial"/>
              </a:rPr>
              <a:t>•    </a:t>
            </a:r>
            <a:r>
              <a:rPr lang="ru" sz="2000">
                <a:latin typeface="Arial"/>
              </a:rPr>
              <a:t>подписью и печатью </a:t>
            </a:r>
            <a:r>
              <a:rPr lang="ru">
                <a:latin typeface="Arial"/>
              </a:rPr>
              <a:t>медицинского работника</a:t>
            </a:r>
          </a:p>
          <a:p>
            <a:pPr algn="just"/>
            <a:r>
              <a:rPr lang="ru" sz="2000">
                <a:latin typeface="Arial"/>
              </a:rPr>
              <a:t>•    печатью МО</a:t>
            </a:r>
          </a:p>
          <a:p>
            <a:pPr algn="just"/>
            <a:r>
              <a:rPr lang="ru" sz="2000" b="1">
                <a:latin typeface="Arial"/>
              </a:rPr>
              <a:t>«Для рецептов»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608" y="161544"/>
            <a:ext cx="8446008" cy="64830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29100" algn="ctr">
              <a:spcAft>
                <a:spcPts val="630"/>
              </a:spcAft>
            </a:pPr>
            <a:r>
              <a:rPr lang="ru" sz="2400" b="1">
                <a:solidFill>
                  <a:srgbClr val="333399"/>
                </a:solidFill>
                <a:latin typeface="Arial"/>
              </a:rPr>
              <a:t>Правила оформления рецептов</a:t>
            </a:r>
          </a:p>
          <a:p>
            <a:pPr marL="3532700"/>
            <a:r>
              <a:rPr lang="ru" sz="2400" b="1">
                <a:solidFill>
                  <a:srgbClr val="990099"/>
                </a:solidFill>
                <a:latin typeface="Arial"/>
              </a:rPr>
              <a:t>Реквизиты</a:t>
            </a:r>
            <a:r>
              <a:rPr lang="ru" sz="2400">
                <a:solidFill>
                  <a:srgbClr val="990099"/>
                </a:solidFill>
                <a:latin typeface="Arial"/>
              </a:rPr>
              <a:t>:</a:t>
            </a:r>
          </a:p>
          <a:p>
            <a:pPr marR="129100" algn="ctr">
              <a:lnSpc>
                <a:spcPct val="94000"/>
              </a:lnSpc>
            </a:pPr>
            <a:r>
              <a:rPr lang="ru" sz="2400" b="1">
                <a:solidFill>
                  <a:srgbClr val="000066"/>
                </a:solidFill>
                <a:latin typeface="Arial"/>
              </a:rPr>
              <a:t>Бланк №107-1/у-НП</a:t>
            </a:r>
          </a:p>
          <a:p>
            <a:pPr marR="65600" algn="ctr">
              <a:lnSpc>
                <a:spcPct val="94000"/>
              </a:lnSpc>
            </a:pPr>
            <a:r>
              <a:rPr lang="ru" b="1">
                <a:solidFill>
                  <a:srgbClr val="000066"/>
                </a:solidFill>
                <a:latin typeface="Arial"/>
              </a:rPr>
              <a:t>(</a:t>
            </a:r>
            <a:r>
              <a:rPr lang="ru">
                <a:solidFill>
                  <a:srgbClr val="333399"/>
                </a:solidFill>
                <a:latin typeface="Arial"/>
              </a:rPr>
              <a:t>приказ Минздрава РФ </a:t>
            </a:r>
            <a:r>
              <a:rPr lang="en-US" b="1">
                <a:solidFill>
                  <a:srgbClr val="333399"/>
                </a:solidFill>
                <a:latin typeface="Arial"/>
              </a:rPr>
              <a:t>N </a:t>
            </a:r>
            <a:r>
              <a:rPr lang="ru" b="1">
                <a:solidFill>
                  <a:srgbClr val="333399"/>
                </a:solidFill>
                <a:latin typeface="Arial"/>
              </a:rPr>
              <a:t>54н</a:t>
            </a:r>
            <a:r>
              <a:rPr lang="ru">
                <a:solidFill>
                  <a:srgbClr val="333399"/>
                </a:solidFill>
                <a:latin typeface="Arial"/>
              </a:rPr>
              <a:t>)</a:t>
            </a:r>
          </a:p>
          <a:p>
            <a:pPr>
              <a:lnSpc>
                <a:spcPct val="95000"/>
              </a:lnSpc>
            </a:pPr>
            <a:r>
              <a:rPr lang="ru" sz="2200">
                <a:solidFill>
                  <a:srgbClr val="333399"/>
                </a:solidFill>
                <a:latin typeface="Arial"/>
              </a:rPr>
              <a:t>• </a:t>
            </a:r>
            <a:r>
              <a:rPr lang="ru" sz="2000">
                <a:solidFill>
                  <a:srgbClr val="333399"/>
                </a:solidFill>
                <a:latin typeface="Arial"/>
              </a:rPr>
              <a:t>штамп МО, с указанием наименования, адреса и телефона;</a:t>
            </a:r>
          </a:p>
          <a:p>
            <a:pPr marR="1081600"/>
            <a:r>
              <a:rPr lang="ru" sz="2000">
                <a:solidFill>
                  <a:srgbClr val="333399"/>
                </a:solidFill>
                <a:latin typeface="Arial"/>
              </a:rPr>
              <a:t>• серия, номер бланка •дата выписки рецепта;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•ФИО пациента </a:t>
            </a:r>
            <a:r>
              <a:rPr lang="ru" sz="2200">
                <a:solidFill>
                  <a:srgbClr val="333399"/>
                </a:solidFill>
                <a:latin typeface="Arial"/>
              </a:rPr>
              <a:t>(</a:t>
            </a:r>
            <a:r>
              <a:rPr lang="ru" i="1">
                <a:latin typeface="Arial"/>
              </a:rPr>
              <a:t>полностью</a:t>
            </a:r>
            <a:r>
              <a:rPr lang="ru" sz="2200">
                <a:solidFill>
                  <a:srgbClr val="333399"/>
                </a:solidFill>
                <a:latin typeface="Arial"/>
              </a:rPr>
              <a:t>)</a:t>
            </a:r>
          </a:p>
          <a:p>
            <a:pPr>
              <a:lnSpc>
                <a:spcPct val="93000"/>
              </a:lnSpc>
            </a:pPr>
            <a:r>
              <a:rPr lang="ru" sz="2200">
                <a:solidFill>
                  <a:srgbClr val="333399"/>
                </a:solidFill>
                <a:latin typeface="Arial"/>
              </a:rPr>
              <a:t>• </a:t>
            </a:r>
            <a:r>
              <a:rPr lang="ru" sz="2000">
                <a:solidFill>
                  <a:srgbClr val="333399"/>
                </a:solidFill>
                <a:latin typeface="Arial"/>
              </a:rPr>
              <a:t>возраст </a:t>
            </a:r>
            <a:r>
              <a:rPr lang="ru" sz="2200">
                <a:solidFill>
                  <a:srgbClr val="333399"/>
                </a:solidFill>
                <a:latin typeface="Arial"/>
              </a:rPr>
              <a:t>(</a:t>
            </a:r>
            <a:r>
              <a:rPr lang="ru" i="1">
                <a:latin typeface="Arial"/>
              </a:rPr>
              <a:t>количество полных лет пациента</a:t>
            </a:r>
            <a:r>
              <a:rPr lang="ru" sz="2200">
                <a:latin typeface="Arial"/>
              </a:rPr>
              <a:t> </a:t>
            </a:r>
            <a:r>
              <a:rPr lang="ru" sz="2200">
                <a:solidFill>
                  <a:srgbClr val="333399"/>
                </a:solidFill>
                <a:latin typeface="Arial"/>
              </a:rPr>
              <a:t>)</a:t>
            </a:r>
          </a:p>
          <a:p>
            <a:pPr>
              <a:lnSpc>
                <a:spcPct val="95000"/>
              </a:lnSpc>
            </a:pPr>
            <a:r>
              <a:rPr lang="ru" sz="2000">
                <a:solidFill>
                  <a:srgbClr val="333399"/>
                </a:solidFill>
                <a:latin typeface="Arial"/>
              </a:rPr>
              <a:t>•номер полиса ОМС, серия </a:t>
            </a:r>
            <a:r>
              <a:rPr lang="ru" sz="2200">
                <a:solidFill>
                  <a:srgbClr val="333399"/>
                </a:solidFill>
                <a:latin typeface="Arial"/>
              </a:rPr>
              <a:t>(</a:t>
            </a:r>
            <a:r>
              <a:rPr lang="ru" i="1">
                <a:solidFill>
                  <a:srgbClr val="333399"/>
                </a:solidFill>
                <a:latin typeface="Arial"/>
              </a:rPr>
              <a:t>при наличии</a:t>
            </a:r>
            <a:r>
              <a:rPr lang="ru" sz="2200">
                <a:solidFill>
                  <a:srgbClr val="333399"/>
                </a:solidFill>
                <a:latin typeface="Arial"/>
              </a:rPr>
              <a:t>)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•номер медицинской карты больного или истории болезни пациента, выписываемого из мед. организации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•ФИО врача (фельдшера, акушерки) </a:t>
            </a:r>
            <a:r>
              <a:rPr lang="ru" sz="2200">
                <a:solidFill>
                  <a:srgbClr val="333399"/>
                </a:solidFill>
                <a:latin typeface="Arial"/>
              </a:rPr>
              <a:t>(</a:t>
            </a:r>
            <a:r>
              <a:rPr lang="ru" i="1">
                <a:latin typeface="Arial"/>
              </a:rPr>
              <a:t>полностью</a:t>
            </a:r>
            <a:r>
              <a:rPr lang="ru" sz="2200">
                <a:solidFill>
                  <a:srgbClr val="333399"/>
                </a:solidFill>
                <a:latin typeface="Arial"/>
              </a:rPr>
              <a:t>)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•МНН - на латинском языке (если отсутствует, то группировочное или ТН), форма выпуска, дозировка, количество (</a:t>
            </a:r>
            <a:r>
              <a:rPr lang="ru" i="1">
                <a:latin typeface="Arial"/>
              </a:rPr>
              <a:t>прописью</a:t>
            </a:r>
            <a:r>
              <a:rPr lang="ru" sz="2000">
                <a:solidFill>
                  <a:srgbClr val="333399"/>
                </a:solidFill>
                <a:latin typeface="Arial"/>
              </a:rPr>
              <a:t>), способ приема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(</a:t>
            </a:r>
            <a:r>
              <a:rPr lang="ru" i="1">
                <a:latin typeface="Arial"/>
              </a:rPr>
              <a:t>на русском языке и государственных языках республик</a:t>
            </a:r>
            <a:r>
              <a:rPr lang="ru" sz="2000">
                <a:solidFill>
                  <a:srgbClr val="333399"/>
                </a:solidFill>
                <a:latin typeface="Arial"/>
              </a:rPr>
              <a:t>)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 подпись и печать медицинского работника</a:t>
            </a:r>
          </a:p>
          <a:p>
            <a:r>
              <a:rPr lang="ru" sz="2000">
                <a:solidFill>
                  <a:srgbClr val="333399"/>
                </a:solidFill>
                <a:latin typeface="Arial"/>
              </a:rPr>
              <a:t>•подпись руководителя мед. организации или его заместителя (при первичном назначении)</a:t>
            </a:r>
          </a:p>
          <a:p>
            <a:pPr>
              <a:lnSpc>
                <a:spcPct val="95000"/>
              </a:lnSpc>
            </a:pPr>
            <a:r>
              <a:rPr lang="ru" sz="2000">
                <a:solidFill>
                  <a:srgbClr val="333399"/>
                </a:solidFill>
                <a:latin typeface="Arial"/>
              </a:rPr>
              <a:t>•печать мед. организации </a:t>
            </a:r>
            <a:r>
              <a:rPr lang="ru" sz="2200">
                <a:solidFill>
                  <a:srgbClr val="333399"/>
                </a:solidFill>
                <a:latin typeface="Arial"/>
              </a:rPr>
              <a:t>«</a:t>
            </a:r>
            <a:r>
              <a:rPr lang="ru" sz="2200" b="1">
                <a:solidFill>
                  <a:srgbClr val="333399"/>
                </a:solidFill>
                <a:latin typeface="Arial"/>
              </a:rPr>
              <a:t>Для рецептов</a:t>
            </a:r>
            <a:r>
              <a:rPr lang="ru" sz="2200">
                <a:solidFill>
                  <a:srgbClr val="333399"/>
                </a:solidFill>
                <a:latin typeface="Arial"/>
              </a:rPr>
              <a:t>»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464" y="6272784"/>
            <a:ext cx="2712720" cy="585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3096" y="155448"/>
            <a:ext cx="6711696" cy="877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9704"/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формы № 107/У-НП</a:t>
            </a:r>
          </a:p>
          <a:p>
            <a:pPr>
              <a:spcAft>
                <a:spcPts val="280"/>
              </a:spcAft>
            </a:pPr>
            <a:r>
              <a:rPr lang="ru" sz="2200" b="1">
                <a:solidFill>
                  <a:srgbClr val="312F86"/>
                </a:solidFill>
                <a:latin typeface="Arial"/>
              </a:rPr>
              <a:t>«Специальный рецептурный бланк на НС и ПВ»</a:t>
            </a:r>
          </a:p>
          <a:p>
            <a:r>
              <a:rPr lang="ru" sz="1600">
                <a:solidFill>
                  <a:srgbClr val="312F86"/>
                </a:solidFill>
                <a:latin typeface="Arial"/>
              </a:rPr>
              <a:t>(приказ Минздрава РФ </a:t>
            </a:r>
            <a:r>
              <a:rPr lang="en-US" sz="1500">
                <a:solidFill>
                  <a:srgbClr val="312F86"/>
                </a:solidFill>
                <a:latin typeface="Arial"/>
              </a:rPr>
              <a:t>N </a:t>
            </a:r>
            <a:r>
              <a:rPr lang="ru" sz="1500">
                <a:solidFill>
                  <a:srgbClr val="312F86"/>
                </a:solidFill>
                <a:latin typeface="Arial"/>
              </a:rPr>
              <a:t>54н)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2688" y="1310640"/>
            <a:ext cx="2907792" cy="31699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b="1">
                <a:solidFill>
                  <a:srgbClr val="0000FF"/>
                </a:solidFill>
                <a:latin typeface="Arial"/>
              </a:rPr>
              <a:t>Рецепт заверяется: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1888" y="2042160"/>
            <a:ext cx="3450336" cy="2987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>
                <a:solidFill>
                  <a:srgbClr val="333399"/>
                </a:solidFill>
                <a:latin typeface="Arial"/>
              </a:rPr>
              <a:t>При </a:t>
            </a:r>
            <a:r>
              <a:rPr lang="ru" sz="2000" b="1">
                <a:solidFill>
                  <a:srgbClr val="333399"/>
                </a:solidFill>
                <a:latin typeface="Arial"/>
              </a:rPr>
              <a:t>первичном </a:t>
            </a:r>
            <a:r>
              <a:rPr lang="ru" sz="2000">
                <a:solidFill>
                  <a:srgbClr val="333399"/>
                </a:solidFill>
                <a:latin typeface="Arial"/>
              </a:rPr>
              <a:t>назначении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2120" y="2508504"/>
            <a:ext cx="3998976" cy="3764280"/>
          </a:xfrm>
          <a:prstGeom prst="rect">
            <a:avLst/>
          </a:prstGeom>
          <a:solidFill>
            <a:srgbClr val="FE8376"/>
          </a:solidFill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 b="1" dirty="0">
                <a:latin typeface="Arial"/>
              </a:rPr>
              <a:t>подписью </a:t>
            </a:r>
            <a:r>
              <a:rPr lang="ru" dirty="0">
                <a:latin typeface="Arial"/>
              </a:rPr>
              <a:t>и </a:t>
            </a:r>
            <a:r>
              <a:rPr lang="ru" b="1" dirty="0">
                <a:latin typeface="Arial"/>
              </a:rPr>
              <a:t>личной печатью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8592" y="2782824"/>
            <a:ext cx="313334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 b="1">
                <a:latin typeface="Arial"/>
              </a:rPr>
              <a:t>врача</a:t>
            </a:r>
            <a:r>
              <a:rPr lang="ru">
                <a:latin typeface="Arial"/>
              </a:rPr>
              <a:t>/подписью фельдшера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8592" y="2999232"/>
            <a:ext cx="1252728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 dirty="0">
                <a:latin typeface="Arial"/>
              </a:rPr>
              <a:t>(акушерки);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6832" y="2804160"/>
            <a:ext cx="3438144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>
                <a:solidFill>
                  <a:srgbClr val="333399"/>
                </a:solidFill>
                <a:latin typeface="Arial"/>
              </a:rPr>
              <a:t>При </a:t>
            </a:r>
            <a:r>
              <a:rPr lang="ru" sz="2000" b="1">
                <a:solidFill>
                  <a:srgbClr val="333399"/>
                </a:solidFill>
                <a:latin typeface="Arial"/>
              </a:rPr>
              <a:t>повторном </a:t>
            </a:r>
            <a:r>
              <a:rPr lang="ru" sz="2000">
                <a:solidFill>
                  <a:srgbClr val="333399"/>
                </a:solidFill>
                <a:latin typeface="Arial"/>
              </a:rPr>
              <a:t>назначении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22120" y="3453384"/>
            <a:ext cx="403250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-</a:t>
            </a:r>
            <a:r>
              <a:rPr lang="ru" b="1">
                <a:latin typeface="Arial"/>
              </a:rPr>
              <a:t>подписью руководителя </a:t>
            </a:r>
            <a:r>
              <a:rPr lang="ru">
                <a:latin typeface="Arial"/>
              </a:rPr>
              <a:t>(замести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22120" y="3669792"/>
            <a:ext cx="2602992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теля или </a:t>
            </a:r>
            <a:r>
              <a:rPr lang="ru" b="1">
                <a:latin typeface="Arial"/>
              </a:rPr>
              <a:t>руководителя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22120" y="4002024"/>
            <a:ext cx="378866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b="1" dirty="0">
                <a:latin typeface="Arial"/>
              </a:rPr>
              <a:t>структурного подразделения </a:t>
            </a:r>
            <a:r>
              <a:rPr lang="ru" dirty="0">
                <a:latin typeface="Arial"/>
              </a:rPr>
              <a:t>или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22120" y="4276344"/>
            <a:ext cx="3843528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b="1">
                <a:latin typeface="Arial"/>
              </a:rPr>
              <a:t>лицом, уполномоченным руково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22120" y="4492752"/>
            <a:ext cx="3831336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b="1">
                <a:latin typeface="Arial"/>
              </a:rPr>
              <a:t>дителем</a:t>
            </a:r>
            <a:r>
              <a:rPr lang="ru">
                <a:latin typeface="Arial"/>
              </a:rPr>
              <a:t>) МО, выдавшей рецепт на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22120" y="4824984"/>
            <a:ext cx="365760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наркотический (психотропный) ЛП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22120" y="5099304"/>
            <a:ext cx="3614928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(с указанием его фамилии,имени,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22120" y="5373624"/>
            <a:ext cx="1085088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отчества);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5769864"/>
            <a:ext cx="3319272" cy="10881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119700" indent="-1155700"/>
            <a:r>
              <a:rPr lang="ru" b="1" dirty="0">
                <a:solidFill>
                  <a:srgbClr val="157C97"/>
                </a:solidFill>
                <a:latin typeface="Arial"/>
              </a:rPr>
              <a:t>     </a:t>
            </a:r>
            <a:r>
              <a:rPr lang="ru" b="1" dirty="0">
                <a:latin typeface="Arial"/>
              </a:rPr>
              <a:t>Печатью МО (структурного </a:t>
            </a:r>
            <a:r>
              <a:rPr lang="ru-RU" b="1" dirty="0" err="1">
                <a:latin typeface="Arial"/>
              </a:rPr>
              <a:t>подр</a:t>
            </a:r>
            <a:r>
              <a:rPr lang="ru-RU" b="1" dirty="0">
                <a:latin typeface="Arial"/>
              </a:rPr>
              <a:t>.)</a:t>
            </a:r>
          </a:p>
          <a:p>
            <a:pPr marL="1119700" indent="-1155700"/>
            <a:r>
              <a:rPr lang="ru-RU" b="1" dirty="0">
                <a:latin typeface="Arial"/>
              </a:rPr>
              <a:t>              «Для рецептов»</a:t>
            </a:r>
            <a:r>
              <a:rPr lang="ru" b="1" dirty="0">
                <a:latin typeface="Arial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06624" y="6035040"/>
            <a:ext cx="1609344" cy="2438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1155700"/>
            <a:endParaRPr lang="ru" b="1" dirty="0"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36208" y="3291223"/>
            <a:ext cx="3779520" cy="2310384"/>
          </a:xfrm>
          <a:prstGeom prst="rect">
            <a:avLst/>
          </a:prstGeom>
          <a:solidFill>
            <a:srgbClr val="FE8376"/>
          </a:solidFill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 dirty="0">
                <a:latin typeface="Arial"/>
              </a:rPr>
              <a:t>указание в левом верхнем углу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42304" y="3550920"/>
            <a:ext cx="330098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>
                <a:latin typeface="Arial"/>
              </a:rPr>
              <a:t>рецепта надписи </a:t>
            </a:r>
            <a:r>
              <a:rPr lang="ru" b="1">
                <a:latin typeface="Arial"/>
              </a:rPr>
              <a:t>"Повторно".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35496" y="3950208"/>
            <a:ext cx="3313176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" b="1">
                <a:latin typeface="Arial"/>
              </a:rPr>
              <a:t>подписью </a:t>
            </a:r>
            <a:r>
              <a:rPr lang="ru">
                <a:latin typeface="Arial"/>
              </a:rPr>
              <a:t>и </a:t>
            </a:r>
            <a:r>
              <a:rPr lang="ru" b="1">
                <a:latin typeface="Arial"/>
              </a:rPr>
              <a:t>личной печатью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42304" y="4221480"/>
            <a:ext cx="3133344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b="1">
                <a:latin typeface="Arial"/>
              </a:rPr>
              <a:t>врача</a:t>
            </a:r>
            <a:r>
              <a:rPr lang="ru">
                <a:latin typeface="Arial"/>
              </a:rPr>
              <a:t>/подписью фельдшера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42304" y="4437888"/>
            <a:ext cx="1252728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(акушерки);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36208" y="5013960"/>
            <a:ext cx="3712464" cy="533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dirty="0">
                <a:latin typeface="Arial"/>
              </a:rPr>
              <a:t>-</a:t>
            </a:r>
            <a:r>
              <a:rPr lang="ru" b="1" dirty="0">
                <a:latin typeface="Arial"/>
              </a:rPr>
              <a:t>печатью МО (структурного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91072" y="5288280"/>
            <a:ext cx="3761232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b="1">
                <a:latin typeface="Arial"/>
              </a:rPr>
              <a:t>подразделения) "Для рецептов".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2024" y="149352"/>
            <a:ext cx="4450080" cy="63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рецептов</a:t>
            </a:r>
          </a:p>
          <a:p>
            <a:pPr algn="ctr"/>
            <a:r>
              <a:rPr lang="ru" sz="2200" b="1">
                <a:solidFill>
                  <a:srgbClr val="312F86"/>
                </a:solidFill>
                <a:latin typeface="Arial"/>
              </a:rPr>
              <a:t>(Приказ М3 № 4н)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6880" y="1225296"/>
            <a:ext cx="8738616" cy="52059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68800" algn="ctr">
              <a:lnSpc>
                <a:spcPct val="96000"/>
              </a:lnSpc>
              <a:spcBef>
                <a:spcPts val="1750"/>
              </a:spcBef>
              <a:spcAft>
                <a:spcPts val="770"/>
              </a:spcAft>
            </a:pPr>
            <a:r>
              <a:rPr lang="ru" sz="2400" b="1">
                <a:solidFill>
                  <a:srgbClr val="990099"/>
                </a:solidFill>
                <a:latin typeface="Arial"/>
              </a:rPr>
              <a:t>Обязательные реквизиты</a:t>
            </a:r>
            <a:r>
              <a:rPr lang="ru" sz="2400">
                <a:solidFill>
                  <a:srgbClr val="990099"/>
                </a:solidFill>
                <a:latin typeface="Arial"/>
              </a:rPr>
              <a:t>:</a:t>
            </a:r>
          </a:p>
          <a:p>
            <a:pPr algn="just">
              <a:lnSpc>
                <a:spcPct val="96000"/>
              </a:lnSpc>
            </a:pPr>
            <a:r>
              <a:rPr lang="ru" sz="2400">
                <a:latin typeface="Arial"/>
              </a:rPr>
              <a:t>• </a:t>
            </a:r>
            <a:r>
              <a:rPr lang="ru" sz="2200">
                <a:latin typeface="Arial"/>
              </a:rPr>
              <a:t>штамп МО, с указанием наименования, адреса и телефона;</a:t>
            </a:r>
          </a:p>
          <a:p>
            <a:r>
              <a:rPr lang="ru" sz="2200">
                <a:latin typeface="Arial"/>
              </a:rPr>
              <a:t>• адрес ИП, номер и дата лицензии, наименование лицензирующего органа (</a:t>
            </a:r>
            <a:r>
              <a:rPr lang="ru" sz="2200" i="1">
                <a:latin typeface="Arial"/>
              </a:rPr>
              <a:t>для ИП</a:t>
            </a:r>
            <a:r>
              <a:rPr lang="ru" sz="2200">
                <a:latin typeface="Arial"/>
              </a:rPr>
              <a:t>);</a:t>
            </a:r>
          </a:p>
          <a:p>
            <a:r>
              <a:rPr lang="ru" sz="2200">
                <a:latin typeface="Arial"/>
              </a:rPr>
              <a:t>• дата оформления рецепта;</a:t>
            </a:r>
          </a:p>
          <a:p>
            <a:r>
              <a:rPr lang="ru" sz="2200">
                <a:latin typeface="Arial"/>
              </a:rPr>
              <a:t>• Фамилия, инициалы пациента;</a:t>
            </a:r>
          </a:p>
          <a:p>
            <a:r>
              <a:rPr lang="ru" sz="2200">
                <a:latin typeface="Arial"/>
              </a:rPr>
              <a:t>• возраст пациента:</a:t>
            </a:r>
          </a:p>
          <a:p>
            <a:pPr marL="205300"/>
            <a:r>
              <a:rPr lang="ru" sz="2200">
                <a:latin typeface="Arial"/>
              </a:rPr>
              <a:t>- дата рождения пациента: число, месяц, год;</a:t>
            </a:r>
          </a:p>
          <a:p>
            <a:pPr marL="205300"/>
            <a:r>
              <a:rPr lang="ru" sz="2200">
                <a:latin typeface="Arial"/>
              </a:rPr>
              <a:t>- количество полных месяцев для детей до года </a:t>
            </a:r>
            <a:r>
              <a:rPr lang="ru" sz="1400">
                <a:latin typeface="Arial"/>
              </a:rPr>
              <a:t>(</a:t>
            </a:r>
            <a:r>
              <a:rPr lang="ru" sz="1400" i="1">
                <a:solidFill>
                  <a:srgbClr val="333399"/>
                </a:solidFill>
                <a:latin typeface="Arial"/>
              </a:rPr>
              <a:t>бл. №107-1/у, 148-1/у-88)</a:t>
            </a:r>
          </a:p>
          <a:p>
            <a:r>
              <a:rPr lang="ru" sz="2200">
                <a:latin typeface="Arial"/>
              </a:rPr>
              <a:t>• Фамилия, инициалы медицинского работника (</a:t>
            </a:r>
            <a:r>
              <a:rPr lang="ru" sz="1600" i="1">
                <a:solidFill>
                  <a:srgbClr val="333399"/>
                </a:solidFill>
                <a:latin typeface="Arial"/>
              </a:rPr>
              <a:t>ручной способ/ штамп</a:t>
            </a:r>
            <a:r>
              <a:rPr lang="ru" sz="1600">
                <a:latin typeface="Arial"/>
              </a:rPr>
              <a:t>);</a:t>
            </a:r>
          </a:p>
          <a:p>
            <a:r>
              <a:rPr lang="ru" sz="2200">
                <a:latin typeface="Arial"/>
              </a:rPr>
              <a:t>•    МНН - на латинском языке (если отсутствует, то группировочное или ТН), форма выпуска, дозировка, количество</a:t>
            </a:r>
          </a:p>
          <a:p>
            <a:r>
              <a:rPr lang="ru" sz="2200">
                <a:latin typeface="Arial"/>
              </a:rPr>
              <a:t>•    способ применения на русском или русском и гос. языке</a:t>
            </a:r>
          </a:p>
          <a:p>
            <a:r>
              <a:rPr lang="ru" sz="2200">
                <a:latin typeface="Arial"/>
              </a:rPr>
              <a:t>республик, иных языках народов России;</a:t>
            </a:r>
          </a:p>
          <a:p>
            <a:r>
              <a:rPr lang="ru" sz="2200">
                <a:latin typeface="Arial"/>
              </a:rPr>
              <a:t>•    подпись и печать медицинского работника.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8152"/>
            <a:ext cx="3401568" cy="106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2024" y="60960"/>
            <a:ext cx="4450080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рецептов</a:t>
            </a:r>
          </a:p>
          <a:p>
            <a:pPr algn="ctr"/>
            <a:r>
              <a:rPr lang="ru" sz="2200" b="1">
                <a:solidFill>
                  <a:srgbClr val="312F86"/>
                </a:solidFill>
                <a:latin typeface="Arial"/>
              </a:rPr>
              <a:t>(Приказ М3 № 4н)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7089" y="1426464"/>
            <a:ext cx="7617145" cy="28098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9212">
              <a:lnSpc>
                <a:spcPct val="115000"/>
              </a:lnSpc>
            </a:pPr>
            <a:r>
              <a:rPr lang="ru" sz="2000" b="1" dirty="0">
                <a:solidFill>
                  <a:srgbClr val="990099"/>
                </a:solidFill>
                <a:latin typeface="Arial"/>
              </a:rPr>
              <a:t>Дополнительные реквизиты</a:t>
            </a:r>
            <a:r>
              <a:rPr lang="ru" sz="2000" dirty="0">
                <a:solidFill>
                  <a:srgbClr val="990099"/>
                </a:solidFill>
                <a:latin typeface="Arial"/>
              </a:rPr>
              <a:t>:</a:t>
            </a:r>
          </a:p>
          <a:p>
            <a:pPr marL="3057212">
              <a:lnSpc>
                <a:spcPct val="115000"/>
              </a:lnSpc>
            </a:pPr>
            <a:r>
              <a:rPr lang="ru" sz="2000" b="1" dirty="0">
                <a:solidFill>
                  <a:srgbClr val="000066"/>
                </a:solidFill>
                <a:latin typeface="Arial"/>
              </a:rPr>
              <a:t>Бланк №148-1/у-88</a:t>
            </a:r>
          </a:p>
          <a:p>
            <a:r>
              <a:rPr lang="ru" sz="2200" b="1" dirty="0">
                <a:solidFill>
                  <a:srgbClr val="2DA2BF"/>
                </a:solidFill>
                <a:latin typeface="Arial"/>
              </a:rPr>
              <a:t>•    </a:t>
            </a:r>
            <a:r>
              <a:rPr lang="ru" sz="2400" dirty="0">
                <a:latin typeface="Arial"/>
              </a:rPr>
              <a:t>номер, серия бланка</a:t>
            </a:r>
          </a:p>
          <a:p>
            <a:r>
              <a:rPr lang="ru" sz="2400" b="1" dirty="0">
                <a:solidFill>
                  <a:srgbClr val="2DA2BF"/>
                </a:solidFill>
                <a:latin typeface="Arial"/>
              </a:rPr>
              <a:t>•    </a:t>
            </a:r>
            <a:r>
              <a:rPr lang="ru" sz="2400" dirty="0">
                <a:latin typeface="Arial"/>
              </a:rPr>
              <a:t>адрес места жительства пациента </a:t>
            </a:r>
            <a:r>
              <a:rPr lang="ru" sz="2400" b="1" dirty="0">
                <a:latin typeface="Arial"/>
              </a:rPr>
              <a:t>или </a:t>
            </a:r>
            <a:r>
              <a:rPr lang="ru" sz="2400" dirty="0">
                <a:latin typeface="Arial"/>
              </a:rPr>
              <a:t>номер медицинской карты пациента, получающего медицинскую помощь в амбулаторных условиях</a:t>
            </a:r>
          </a:p>
          <a:p>
            <a:r>
              <a:rPr lang="ru" sz="2400" b="1" dirty="0">
                <a:solidFill>
                  <a:srgbClr val="2DA2BF"/>
                </a:solidFill>
                <a:latin typeface="Arial"/>
              </a:rPr>
              <a:t>•    </a:t>
            </a:r>
            <a:r>
              <a:rPr lang="ru" sz="2400" dirty="0">
                <a:latin typeface="Arial"/>
              </a:rPr>
              <a:t>печать мед. организации </a:t>
            </a:r>
            <a:r>
              <a:rPr lang="ru" sz="2400" b="1" dirty="0">
                <a:latin typeface="Arial"/>
              </a:rPr>
              <a:t>«Для рецептов»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2024" y="60960"/>
            <a:ext cx="4450080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рецептов</a:t>
            </a:r>
          </a:p>
          <a:p>
            <a:pPr algn="ctr"/>
            <a:r>
              <a:rPr lang="ru" sz="2200" b="1">
                <a:solidFill>
                  <a:srgbClr val="312F86"/>
                </a:solidFill>
                <a:latin typeface="Arial"/>
              </a:rPr>
              <a:t>(Приказ М3 № 4н)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1208" y="1121664"/>
            <a:ext cx="3718560" cy="640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0992" indent="-317500">
              <a:lnSpc>
                <a:spcPct val="125000"/>
              </a:lnSpc>
            </a:pPr>
            <a:r>
              <a:rPr lang="ru" sz="2000" b="1">
                <a:solidFill>
                  <a:srgbClr val="990099"/>
                </a:solidFill>
                <a:latin typeface="Arial"/>
              </a:rPr>
              <a:t>Дополнительные реквизиты</a:t>
            </a:r>
            <a:r>
              <a:rPr lang="ru" sz="2000">
                <a:solidFill>
                  <a:srgbClr val="990099"/>
                </a:solidFill>
                <a:latin typeface="Arial"/>
              </a:rPr>
              <a:t>: </a:t>
            </a:r>
            <a:r>
              <a:rPr lang="ru" sz="2000" b="1">
                <a:solidFill>
                  <a:srgbClr val="000066"/>
                </a:solidFill>
                <a:latin typeface="Arial"/>
              </a:rPr>
              <a:t>Бланк №148-1/у-04 (л)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2976" y="1932432"/>
            <a:ext cx="8348472" cy="3258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Код МО по ОГРН/ Код ИП по ОГРНИП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Серия, номер, бланка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Код льготной категории граждан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Код нозологической формы по МКБ-10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Источник финансирования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Условие, на которых приобретается препарат </a:t>
            </a:r>
            <a:r>
              <a:rPr lang="ru" dirty="0">
                <a:latin typeface="Arial"/>
              </a:rPr>
              <a:t>(</a:t>
            </a:r>
            <a:r>
              <a:rPr lang="ru" i="1" dirty="0">
                <a:latin typeface="Arial"/>
              </a:rPr>
              <a:t>бесплатно, с 50% скидкой)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Номер медицинской карты пациента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СНИЛС, номер полиса ОМС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Печать МО </a:t>
            </a:r>
            <a:r>
              <a:rPr lang="ru" sz="2000" b="1" dirty="0">
                <a:latin typeface="Arial"/>
              </a:rPr>
              <a:t>«Для рецептов»</a:t>
            </a:r>
          </a:p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Отметка об отпуске ЛП (</a:t>
            </a:r>
            <a:r>
              <a:rPr lang="ru" i="1" dirty="0">
                <a:solidFill>
                  <a:srgbClr val="333399"/>
                </a:solidFill>
                <a:latin typeface="Arial"/>
              </a:rPr>
              <a:t>заполняется специалистом АО</a:t>
            </a:r>
            <a:r>
              <a:rPr lang="ru" sz="2000" dirty="0">
                <a:latin typeface="Arial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2976" y="5190744"/>
            <a:ext cx="8348472" cy="6065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08424" indent="-342900"/>
            <a:r>
              <a:rPr lang="ru" sz="1300" dirty="0">
                <a:solidFill>
                  <a:srgbClr val="333399"/>
                </a:solidFill>
                <a:latin typeface="Arial"/>
              </a:rPr>
              <a:t>•    </a:t>
            </a:r>
            <a:r>
              <a:rPr lang="ru" sz="2000" dirty="0">
                <a:latin typeface="Arial"/>
              </a:rPr>
              <a:t>Корешок рецептурного бланка (указывается наименование ЛП, дозировка, способ применения) </a:t>
            </a:r>
            <a:r>
              <a:rPr lang="ru" i="1" dirty="0">
                <a:latin typeface="Arial"/>
              </a:rPr>
              <a:t>(</a:t>
            </a:r>
            <a:r>
              <a:rPr lang="ru" i="1" dirty="0">
                <a:solidFill>
                  <a:srgbClr val="333399"/>
                </a:solidFill>
                <a:latin typeface="Arial"/>
              </a:rPr>
              <a:t>отрывается и выдается пациенту в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1344" y="185928"/>
            <a:ext cx="7708392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210"/>
              </a:spcAft>
            </a:pPr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рецептов на бумажном носителе</a:t>
            </a:r>
          </a:p>
          <a:p>
            <a:pPr algn="ctr"/>
            <a:r>
              <a:rPr lang="ru" sz="1700" i="1">
                <a:solidFill>
                  <a:srgbClr val="312F86"/>
                </a:solidFill>
                <a:latin typeface="Arial"/>
              </a:rPr>
              <a:t>(Приказ М3 РФ от </a:t>
            </a:r>
            <a:r>
              <a:rPr lang="ru" i="1">
                <a:solidFill>
                  <a:srgbClr val="312F86"/>
                </a:solidFill>
                <a:latin typeface="Arial"/>
              </a:rPr>
              <a:t>14.01.2019 г. № 4н </a:t>
            </a:r>
            <a:r>
              <a:rPr lang="ru" sz="1700" i="1">
                <a:solidFill>
                  <a:srgbClr val="312F86"/>
                </a:solidFill>
                <a:latin typeface="Arial"/>
              </a:rPr>
              <a:t>приложение 3)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6232" y="1179576"/>
            <a:ext cx="7940040" cy="3230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ru" sz="2400">
                <a:solidFill>
                  <a:srgbClr val="0000FF"/>
                </a:solidFill>
                <a:latin typeface="Arial"/>
              </a:rPr>
              <a:t>- Рецептурные бланки заполняются разборчиво, четко,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0632" y="1655064"/>
            <a:ext cx="2682240" cy="11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000">
                <a:latin typeface="Arial"/>
              </a:rPr>
              <a:t>форма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107-1/у</a:t>
            </a:r>
          </a:p>
          <a:p>
            <a:pPr>
              <a:spcAft>
                <a:spcPts val="1680"/>
              </a:spcAft>
            </a:pPr>
            <a:r>
              <a:rPr lang="ru" sz="2000">
                <a:latin typeface="Arial"/>
              </a:rPr>
              <a:t>форма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148-1/у-88</a:t>
            </a:r>
          </a:p>
          <a:p>
            <a:r>
              <a:rPr lang="ru" sz="2000">
                <a:latin typeface="Arial"/>
              </a:rPr>
              <a:t>форма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148-1/у-04(л)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06640" y="1962912"/>
            <a:ext cx="1956816" cy="627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1400">
                <a:latin typeface="Arial"/>
              </a:rPr>
              <a:t>Чернилами, шариковой ручкой, с применением печатающих устройств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6232" y="3496056"/>
            <a:ext cx="8403336" cy="20208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2400">
                <a:solidFill>
                  <a:srgbClr val="0000FF"/>
                </a:solidFill>
                <a:latin typeface="Arial"/>
              </a:rPr>
              <a:t>- Рецептурные бланки </a:t>
            </a:r>
            <a:r>
              <a:rPr lang="ru" sz="2400">
                <a:latin typeface="Arial"/>
              </a:rPr>
              <a:t>формы </a:t>
            </a:r>
            <a:r>
              <a:rPr lang="en-US" sz="2400">
                <a:latin typeface="Arial"/>
              </a:rPr>
              <a:t>N </a:t>
            </a:r>
            <a:r>
              <a:rPr lang="ru" sz="2400">
                <a:latin typeface="Arial"/>
              </a:rPr>
              <a:t>107-1/у </a:t>
            </a:r>
            <a:r>
              <a:rPr lang="ru" sz="2400">
                <a:solidFill>
                  <a:srgbClr val="0000CC"/>
                </a:solidFill>
                <a:latin typeface="Arial"/>
              </a:rPr>
              <a:t>могут</a:t>
            </a:r>
          </a:p>
          <a:p>
            <a:pPr algn="just">
              <a:spcAft>
                <a:spcPts val="700"/>
              </a:spcAft>
            </a:pPr>
            <a:r>
              <a:rPr lang="ru" sz="2400">
                <a:solidFill>
                  <a:srgbClr val="0000CC"/>
                </a:solidFill>
                <a:latin typeface="Arial"/>
              </a:rPr>
              <a:t>изготавливаться с помощью </a:t>
            </a:r>
            <a:r>
              <a:rPr lang="ru" sz="2400" b="1">
                <a:solidFill>
                  <a:srgbClr val="0000CC"/>
                </a:solidFill>
                <a:latin typeface="Arial"/>
              </a:rPr>
              <a:t>компьютерных технологий</a:t>
            </a:r>
          </a:p>
          <a:p>
            <a:pPr algn="just">
              <a:spcAft>
                <a:spcPts val="700"/>
              </a:spcAft>
            </a:pPr>
            <a:r>
              <a:rPr lang="ru" sz="2400">
                <a:solidFill>
                  <a:srgbClr val="0000FF"/>
                </a:solidFill>
                <a:latin typeface="Arial"/>
              </a:rPr>
              <a:t>- Исправления в рецепте </a:t>
            </a:r>
            <a:r>
              <a:rPr lang="ru" sz="2400" b="1">
                <a:solidFill>
                  <a:srgbClr val="0000FF"/>
                </a:solidFill>
                <a:latin typeface="Arial"/>
              </a:rPr>
              <a:t>не допускаются.</a:t>
            </a:r>
          </a:p>
          <a:p>
            <a:pPr algn="just">
              <a:lnSpc>
                <a:spcPct val="115000"/>
              </a:lnSpc>
            </a:pPr>
            <a:r>
              <a:rPr lang="ru" sz="2400">
                <a:solidFill>
                  <a:srgbClr val="0000FF"/>
                </a:solidFill>
                <a:latin typeface="Arial"/>
              </a:rPr>
              <a:t>- </a:t>
            </a:r>
            <a:r>
              <a:rPr lang="ru" sz="2400" b="1">
                <a:solidFill>
                  <a:srgbClr val="0000FF"/>
                </a:solidFill>
                <a:latin typeface="Arial"/>
              </a:rPr>
              <a:t>На одном </a:t>
            </a:r>
            <a:r>
              <a:rPr lang="ru" sz="2400">
                <a:solidFill>
                  <a:srgbClr val="0000FF"/>
                </a:solidFill>
                <a:latin typeface="Arial"/>
              </a:rPr>
              <a:t>рецептурном бланке </a:t>
            </a:r>
            <a:r>
              <a:rPr lang="ru" sz="2000">
                <a:latin typeface="Arial"/>
              </a:rPr>
              <a:t>формы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148-1/у-88 и формы </a:t>
            </a:r>
            <a:r>
              <a:rPr lang="en-US" sz="2000">
                <a:latin typeface="Arial"/>
              </a:rPr>
              <a:t>N </a:t>
            </a:r>
            <a:r>
              <a:rPr lang="ru" sz="2000">
                <a:latin typeface="Arial"/>
              </a:rPr>
              <a:t>148-1/у-04(л) </a:t>
            </a:r>
            <a:r>
              <a:rPr lang="ru" sz="2400">
                <a:solidFill>
                  <a:srgbClr val="0000CC"/>
                </a:solidFill>
                <a:latin typeface="Arial"/>
              </a:rPr>
              <a:t>выписывается </a:t>
            </a:r>
            <a:r>
              <a:rPr lang="ru" sz="2400" b="1">
                <a:solidFill>
                  <a:srgbClr val="0000CC"/>
                </a:solidFill>
                <a:latin typeface="Arial"/>
              </a:rPr>
              <a:t>одно наименование </a:t>
            </a:r>
            <a:r>
              <a:rPr lang="ru" sz="2400">
                <a:solidFill>
                  <a:srgbClr val="0000CC"/>
                </a:solidFill>
                <a:latin typeface="Arial"/>
              </a:rPr>
              <a:t>ЛП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76702-AD6A-4AB4-AB26-97B67D9F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9B228-9FFB-4088-86E5-EE1D52D6796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DBDEA"/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В соответствии с заданием Федеральной службой по надзору в сфере здравоохранения, по отбору образцов лекарственных средств, в рамках  федерального государственного надзора в сфере обращения лекарственных средств на 2019 год запланирован отбор лекарственных препаратов для экспертизы качества на соответствие требованиям нормативной документации – 21 образец, для скрининга качества – 100 образцов. </a:t>
            </a:r>
          </a:p>
          <a:p>
            <a:r>
              <a:rPr lang="ru-RU" dirty="0"/>
              <a:t>За отчетный период отбор не производился, ввиду отсутствия данного вида государственного контроля в проверках, запланированных Территориальным органом на 1 квартал 2019 года.</a:t>
            </a:r>
          </a:p>
          <a:p>
            <a:r>
              <a:rPr lang="ru-RU" dirty="0"/>
              <a:t>В соответствии с заданием Федеральной службой по надзору в сфере здравоохранения, по отбору образцов лекарственных средств, в рамках  выборочного контроля запланирован отбор лекарственных препаратов для экспертизы качества на соответствие требованиям нормативной документации – 40 образцов, для скрининга качества – 60 образцов.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7694CD-0B8E-40FC-B679-B01836B42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9" y="63888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00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1344" y="185928"/>
            <a:ext cx="7708392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210"/>
              </a:spcAft>
            </a:pPr>
            <a:r>
              <a:rPr lang="ru" sz="2200" b="1">
                <a:solidFill>
                  <a:srgbClr val="312F86"/>
                </a:solidFill>
                <a:latin typeface="Arial"/>
              </a:rPr>
              <a:t>Правила оформления рецептов на бумажном носителе</a:t>
            </a:r>
          </a:p>
          <a:p>
            <a:pPr algn="ctr"/>
            <a:r>
              <a:rPr lang="ru" sz="1700" i="1">
                <a:solidFill>
                  <a:srgbClr val="312F86"/>
                </a:solidFill>
                <a:latin typeface="Arial"/>
              </a:rPr>
              <a:t>(Приказ М3 РФ от </a:t>
            </a:r>
            <a:r>
              <a:rPr lang="ru" i="1">
                <a:solidFill>
                  <a:srgbClr val="312F86"/>
                </a:solidFill>
                <a:latin typeface="Arial"/>
              </a:rPr>
              <a:t>14.01.2019 г. № 4н </a:t>
            </a:r>
            <a:r>
              <a:rPr lang="ru" sz="1700" i="1">
                <a:solidFill>
                  <a:srgbClr val="312F86"/>
                </a:solidFill>
                <a:latin typeface="Arial"/>
              </a:rPr>
              <a:t>приложение 3)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40992" y="975360"/>
          <a:ext cx="8638032" cy="4660392"/>
        </p:xfrm>
        <a:graphic>
          <a:graphicData uri="http://schemas.openxmlformats.org/drawingml/2006/table">
            <a:tbl>
              <a:tblPr/>
              <a:tblGrid>
                <a:gridCol w="511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944"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FFFFFF"/>
                          </a:solidFill>
                          <a:latin typeface="Arial"/>
                        </a:rPr>
                        <a:t>Количество наименований ЛП в 1 рецепте</a:t>
                      </a:r>
                    </a:p>
                    <a:p>
                      <a:pPr indent="0" algn="ctr"/>
                      <a:r>
                        <a:rPr lang="ru" sz="1800" b="1">
                          <a:solidFill>
                            <a:srgbClr val="FFFFFF"/>
                          </a:solidFill>
                          <a:latin typeface="Arial"/>
                        </a:rPr>
                        <a:t>на бланке формы 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Arial"/>
                        </a:rPr>
                        <a:t>N </a:t>
                      </a:r>
                      <a:r>
                        <a:rPr lang="ru" sz="2000">
                          <a:solidFill>
                            <a:srgbClr val="FFFFFF"/>
                          </a:solidFill>
                          <a:latin typeface="Arial"/>
                        </a:rPr>
                        <a:t>107-1/у</a:t>
                      </a:r>
                    </a:p>
                  </a:txBody>
                  <a:tcPr marL="0" marR="0" marT="0" marB="0" anchor="ctr">
                    <a:solidFill>
                      <a:srgbClr val="2CA2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3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indent="0" algn="ctr"/>
                      <a:r>
                        <a:rPr lang="ru" sz="1800" i="1">
                          <a:solidFill>
                            <a:srgbClr val="333399"/>
                          </a:solidFill>
                          <a:latin typeface="Arial"/>
                        </a:rPr>
                        <a:t>1</a:t>
                      </a:r>
                      <a:r>
                        <a:rPr lang="ru" sz="1800" b="1">
                          <a:solidFill>
                            <a:srgbClr val="333399"/>
                          </a:solidFill>
                          <a:latin typeface="Arial"/>
                        </a:rPr>
                        <a:t> наименование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333399"/>
                          </a:solidFill>
                          <a:latin typeface="Arial"/>
                        </a:rPr>
                        <a:t>До 3-х наименований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632">
                <a:tc>
                  <a:txBody>
                    <a:bodyPr/>
                    <a:lstStyle/>
                    <a:p>
                      <a:pPr marL="52900" indent="0"/>
                      <a:r>
                        <a:rPr lang="ru" sz="1800" dirty="0">
                          <a:latin typeface="Lucida Sans Unicode"/>
                        </a:rPr>
                        <a:t>- антипсихотические ср-ва</a:t>
                      </a:r>
                    </a:p>
                    <a:p>
                      <a:pPr marL="52900" indent="0">
                        <a:lnSpc>
                          <a:spcPct val="78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(код </a:t>
                      </a:r>
                      <a:r>
                        <a:rPr lang="en-US" sz="1800" dirty="0">
                          <a:latin typeface="Lucida Sans Unicode"/>
                        </a:rPr>
                        <a:t>N05A </a:t>
                      </a:r>
                      <a:r>
                        <a:rPr lang="ru" sz="1800" dirty="0">
                          <a:latin typeface="Lucida Sans Unicode"/>
                        </a:rPr>
                        <a:t>по АТХ ),</a:t>
                      </a:r>
                    </a:p>
                    <a:p>
                      <a:pPr marL="52900" indent="0">
                        <a:lnSpc>
                          <a:spcPct val="77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- анксиолитики (код </a:t>
                      </a:r>
                      <a:r>
                        <a:rPr lang="en-US" sz="1800" dirty="0">
                          <a:latin typeface="Lucida Sans Unicode"/>
                        </a:rPr>
                        <a:t>N05B</a:t>
                      </a:r>
                    </a:p>
                    <a:p>
                      <a:pPr marL="52900" indent="0">
                        <a:lnSpc>
                          <a:spcPct val="78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по АТХ), </a:t>
                      </a:r>
                    </a:p>
                    <a:p>
                      <a:pPr marL="52900" indent="0">
                        <a:lnSpc>
                          <a:spcPct val="78000"/>
                        </a:lnSpc>
                      </a:pPr>
                      <a:r>
                        <a:rPr lang="en-US" sz="1800" dirty="0">
                          <a:latin typeface="Lucida Sans Unicode"/>
                        </a:rPr>
                        <a:t>- </a:t>
                      </a:r>
                      <a:r>
                        <a:rPr lang="ru" sz="1800" dirty="0">
                          <a:latin typeface="Lucida Sans Unicode"/>
                        </a:rPr>
                        <a:t>снотворные и седативные</a:t>
                      </a:r>
                    </a:p>
                    <a:p>
                      <a:pPr marL="52900" indent="0">
                        <a:lnSpc>
                          <a:spcPct val="78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средства (код </a:t>
                      </a:r>
                      <a:r>
                        <a:rPr lang="en-US" sz="1800" dirty="0">
                          <a:latin typeface="Lucida Sans Unicode"/>
                        </a:rPr>
                        <a:t>N05C </a:t>
                      </a:r>
                      <a:r>
                        <a:rPr lang="ru" sz="1800" dirty="0">
                          <a:latin typeface="Lucida Sans Unicode"/>
                        </a:rPr>
                        <a:t>по АТХ),</a:t>
                      </a:r>
                    </a:p>
                    <a:p>
                      <a:pPr marL="52900" indent="0">
                        <a:lnSpc>
                          <a:spcPct val="78000"/>
                        </a:lnSpc>
                      </a:pPr>
                      <a:r>
                        <a:rPr lang="en-US" sz="1800" dirty="0">
                          <a:latin typeface="Lucida Sans Unicode"/>
                        </a:rPr>
                        <a:t>- </a:t>
                      </a:r>
                      <a:r>
                        <a:rPr lang="ru" sz="1800" dirty="0">
                          <a:latin typeface="Lucida Sans Unicode"/>
                        </a:rPr>
                        <a:t>антидепрессанты (код </a:t>
                      </a:r>
                      <a:r>
                        <a:rPr lang="en-US" sz="1800" dirty="0">
                          <a:latin typeface="Lucida Sans Unicode"/>
                        </a:rPr>
                        <a:t>N06A</a:t>
                      </a:r>
                    </a:p>
                    <a:p>
                      <a:pPr marL="52900" indent="0">
                        <a:lnSpc>
                          <a:spcPct val="77000"/>
                        </a:lnSpc>
                      </a:pPr>
                      <a:r>
                        <a:rPr lang="ru" sz="1800" dirty="0">
                          <a:latin typeface="Lucida Sans Unicode"/>
                        </a:rPr>
                        <a:t>по АТХ)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8000"/>
                        </a:lnSpc>
                        <a:spcBef>
                          <a:spcPts val="1750"/>
                        </a:spcBef>
                      </a:pPr>
                      <a:r>
                        <a:rPr lang="ru" sz="1800">
                          <a:latin typeface="Lucida Sans Unicode"/>
                        </a:rPr>
                        <a:t>все остальные ЛП, назначение которых оформляется на бланке формы </a:t>
                      </a:r>
                      <a:r>
                        <a:rPr lang="en-US" sz="1800">
                          <a:latin typeface="Lucida Sans Unicode"/>
                        </a:rPr>
                        <a:t>N </a:t>
                      </a:r>
                      <a:r>
                        <a:rPr lang="ru" sz="1800">
                          <a:latin typeface="Lucida Sans Unicode"/>
                        </a:rPr>
                        <a:t>107-1/у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648">
                <a:tc>
                  <a:txBody>
                    <a:bodyPr/>
                    <a:lstStyle/>
                    <a:p>
                      <a:pPr indent="0" algn="ctr"/>
                      <a:r>
                        <a:rPr lang="ru" sz="1800" i="1">
                          <a:solidFill>
                            <a:srgbClr val="0000CC"/>
                          </a:solidFill>
                          <a:latin typeface="Arial"/>
                        </a:rPr>
                        <a:t>(срок хранение рецепта в аптеке -</a:t>
                      </a:r>
                    </a:p>
                    <a:p>
                      <a:pPr indent="0" algn="ctr"/>
                      <a:r>
                        <a:rPr lang="ru" sz="1800" i="1">
                          <a:solidFill>
                            <a:srgbClr val="0000CC"/>
                          </a:solidFill>
                          <a:latin typeface="Arial"/>
                        </a:rPr>
                        <a:t>3 месяца)</a:t>
                      </a:r>
                    </a:p>
                    <a:p>
                      <a:pPr indent="0" algn="just"/>
                      <a:r>
                        <a:rPr lang="ru" sz="1800" b="1">
                          <a:latin typeface="Arial"/>
                        </a:rPr>
                        <a:t>_</a:t>
                      </a:r>
                      <a:r>
                        <a:rPr lang="ru" sz="1800" b="1">
                          <a:solidFill>
                            <a:srgbClr val="474747"/>
                          </a:solidFill>
                          <a:latin typeface="Arial"/>
                        </a:rPr>
                        <a:t>/\</a:t>
                      </a:r>
                      <a:r>
                        <a:rPr lang="ru" sz="1800" b="1">
                          <a:latin typeface="Arial"/>
                        </a:rPr>
                        <a:t>_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i="1">
                          <a:solidFill>
                            <a:srgbClr val="0000CC"/>
                          </a:solidFill>
                          <a:latin typeface="Arial"/>
                        </a:rPr>
                        <a:t>(рецепт возвращается пациенту с отметкой об</a:t>
                      </a:r>
                    </a:p>
                    <a:p>
                      <a:pPr indent="0" algn="ctr"/>
                      <a:r>
                        <a:rPr lang="ru" sz="1800" i="1">
                          <a:solidFill>
                            <a:srgbClr val="0000CC"/>
                          </a:solidFill>
                          <a:latin typeface="Arial"/>
                        </a:rPr>
                        <a:t>отпуске ЛП)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64">
                <a:tc gridSpan="2">
                  <a:txBody>
                    <a:bodyPr/>
                    <a:lstStyle/>
                    <a:p>
                      <a:pPr marL="243400" indent="0"/>
                      <a:r>
                        <a:rPr lang="ru" sz="1400" b="1" i="1" dirty="0">
                          <a:latin typeface="Arial"/>
                        </a:rPr>
                        <a:t>Статья 4 ГК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55648" y="5681472"/>
            <a:ext cx="5358384" cy="9631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68800" indent="88900"/>
            <a:r>
              <a:rPr lang="ru" sz="1400">
                <a:latin typeface="Arial"/>
              </a:rPr>
              <a:t>1. Акты гражданского законодательства не имеют обратной силы и применяются к отношениям, возникшим после введения их в действие.</a:t>
            </a:r>
          </a:p>
          <a:p>
            <a:pPr indent="368300"/>
            <a:r>
              <a:rPr lang="ru" sz="1100">
                <a:latin typeface="Arial"/>
              </a:rPr>
              <a:t>Действие закона распространяется на отношения, возникшие до введения </a:t>
            </a:r>
            <a:r>
              <a:rPr lang="ru" sz="1100" u="sng">
                <a:latin typeface="Arial"/>
              </a:rPr>
              <a:t>его в действие, только в случаях, когда это прямо предусмотрено законом.</a:t>
            </a:r>
            <a:r>
              <a:rPr lang="ru" sz="1100">
                <a:solidFill>
                  <a:srgbClr val="474747"/>
                </a:solidFill>
                <a:latin typeface="Arial"/>
              </a:rPr>
              <a:t>_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176" y="2749296"/>
            <a:ext cx="408432" cy="374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04" y="2348889"/>
            <a:ext cx="582168" cy="116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772912"/>
            <a:ext cx="243840" cy="1085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3824" y="79248"/>
            <a:ext cx="6824472" cy="6187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200" b="1">
                <a:solidFill>
                  <a:srgbClr val="312F86"/>
                </a:solidFill>
                <a:latin typeface="Arial"/>
              </a:rPr>
              <a:t>Формы рецептурных бланков при выписывании ЛП, бесплатно или со скидкой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4416" y="981456"/>
            <a:ext cx="8531352" cy="13136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700"/>
              </a:spcAft>
            </a:pPr>
            <a:r>
              <a:rPr lang="ru" sz="2000" b="1" dirty="0">
                <a:solidFill>
                  <a:srgbClr val="333399"/>
                </a:solidFill>
                <a:latin typeface="Arial"/>
              </a:rPr>
              <a:t>П. 11, 22, 23, 36 </a:t>
            </a:r>
            <a:r>
              <a:rPr lang="ru" sz="2000" dirty="0">
                <a:solidFill>
                  <a:srgbClr val="333399"/>
                </a:solidFill>
                <a:latin typeface="Arial"/>
              </a:rPr>
              <a:t>приложения </a:t>
            </a:r>
            <a:r>
              <a:rPr lang="ru" sz="2000" b="1" dirty="0">
                <a:solidFill>
                  <a:srgbClr val="333399"/>
                </a:solidFill>
                <a:latin typeface="Arial"/>
              </a:rPr>
              <a:t>№ 1 </a:t>
            </a:r>
            <a:r>
              <a:rPr lang="ru" sz="2000" dirty="0">
                <a:solidFill>
                  <a:srgbClr val="333399"/>
                </a:solidFill>
                <a:latin typeface="Arial"/>
              </a:rPr>
              <a:t>к Приказу МЗ РФ от 14.01.2019. № 4</a:t>
            </a:r>
            <a:r>
              <a:rPr lang="ru" sz="2000" b="1" dirty="0">
                <a:solidFill>
                  <a:srgbClr val="333399"/>
                </a:solidFill>
                <a:latin typeface="Arial"/>
              </a:rPr>
              <a:t>н</a:t>
            </a:r>
          </a:p>
          <a:p>
            <a:pPr algn="just"/>
            <a:r>
              <a:rPr lang="ru" sz="2000" dirty="0">
                <a:solidFill>
                  <a:srgbClr val="0066FF"/>
                </a:solidFill>
                <a:latin typeface="Arial"/>
              </a:rPr>
              <a:t>Выписывание рецептов гражданам, имеющим право на</a:t>
            </a:r>
          </a:p>
          <a:p>
            <a:pPr algn="just"/>
            <a:r>
              <a:rPr lang="ru" sz="2000" dirty="0">
                <a:solidFill>
                  <a:srgbClr val="0066FF"/>
                </a:solidFill>
                <a:latin typeface="Arial"/>
              </a:rPr>
              <a:t>-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бесплатное получение ЛП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,</a:t>
            </a:r>
          </a:p>
          <a:p>
            <a:pPr algn="just"/>
            <a:r>
              <a:rPr lang="ru" sz="2000" dirty="0">
                <a:solidFill>
                  <a:srgbClr val="0066FF"/>
                </a:solidFill>
                <a:latin typeface="Arial"/>
              </a:rPr>
              <a:t>-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получение ЛП со скидкой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6144" y="2136648"/>
            <a:ext cx="3663696" cy="5303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 dirty="0">
                <a:solidFill>
                  <a:srgbClr val="000066"/>
                </a:solidFill>
                <a:latin typeface="Lucida Sans Unicode"/>
              </a:rPr>
              <a:t>Выписываются в </a:t>
            </a:r>
            <a:r>
              <a:rPr lang="ru" sz="2400" b="1" dirty="0">
                <a:solidFill>
                  <a:srgbClr val="000066"/>
                </a:solidFill>
                <a:latin typeface="Lucida Sans Unicode"/>
              </a:rPr>
              <a:t>2-х экз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4624" y="2520696"/>
            <a:ext cx="3258312" cy="6918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noAutofit/>
          </a:bodyPr>
          <a:lstStyle/>
          <a:p>
            <a:r>
              <a:rPr lang="ru" sz="2400" b="1" dirty="0">
                <a:solidFill>
                  <a:srgbClr val="333399"/>
                </a:solidFill>
                <a:latin typeface="Arial"/>
              </a:rPr>
              <a:t>бланки формы</a:t>
            </a:r>
          </a:p>
          <a:p>
            <a:r>
              <a:rPr lang="ru" sz="2400" b="1" dirty="0">
                <a:solidFill>
                  <a:srgbClr val="333399"/>
                </a:solidFill>
                <a:latin typeface="Arial"/>
              </a:rPr>
              <a:t>№ 148- 1/у-04(л)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4872" y="2764536"/>
            <a:ext cx="1987296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000" dirty="0">
                <a:solidFill>
                  <a:srgbClr val="000066"/>
                </a:solidFill>
                <a:latin typeface="Lucida Sans Unicode"/>
              </a:rPr>
              <a:t>1экз. - остается</a:t>
            </a:r>
          </a:p>
          <a:p>
            <a:pPr>
              <a:lnSpc>
                <a:spcPct val="77000"/>
              </a:lnSpc>
            </a:pPr>
            <a:r>
              <a:rPr lang="ru" sz="2000" dirty="0">
                <a:solidFill>
                  <a:srgbClr val="000066"/>
                </a:solidFill>
                <a:latin typeface="Lucida Sans Unicode"/>
              </a:rPr>
              <a:t>в 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72144" y="2965704"/>
            <a:ext cx="1063752" cy="53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78000"/>
              </a:lnSpc>
              <a:spcBef>
                <a:spcPts val="630"/>
              </a:spcBef>
            </a:pPr>
            <a:r>
              <a:rPr lang="ru" sz="2000">
                <a:solidFill>
                  <a:srgbClr val="000066"/>
                </a:solidFill>
                <a:latin typeface="Lucida Sans Unicode"/>
              </a:rPr>
              <a:t>экз. -в аптеку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3599688"/>
            <a:ext cx="8302752" cy="2529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" dirty="0">
                <a:latin typeface="Arial"/>
              </a:rPr>
              <a:t>Рецепты, выписанные на рецептурных бланках </a:t>
            </a:r>
            <a:r>
              <a:rPr lang="ru" u="sng" dirty="0">
                <a:solidFill>
                  <a:srgbClr val="FF8119"/>
                </a:solidFill>
                <a:latin typeface="Arial"/>
              </a:rPr>
              <a:t>формы </a:t>
            </a:r>
            <a:r>
              <a:rPr lang="en-US" u="sng" dirty="0">
                <a:solidFill>
                  <a:srgbClr val="FF8119"/>
                </a:solidFill>
                <a:latin typeface="Arial"/>
              </a:rPr>
              <a:t>N </a:t>
            </a:r>
            <a:r>
              <a:rPr lang="ru" u="sng" dirty="0">
                <a:solidFill>
                  <a:srgbClr val="FF8119"/>
                </a:solidFill>
                <a:latin typeface="Arial"/>
              </a:rPr>
              <a:t>148-1/у-04 (л)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272" y="3919728"/>
            <a:ext cx="8628888" cy="1773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>
                <a:latin typeface="Arial"/>
              </a:rPr>
              <a:t>действительны</a:t>
            </a:r>
          </a:p>
          <a:p>
            <a:pPr algn="just"/>
            <a:r>
              <a:rPr lang="ru">
                <a:latin typeface="Arial"/>
              </a:rPr>
              <a:t>-в течение </a:t>
            </a:r>
            <a:r>
              <a:rPr lang="ru" b="1">
                <a:latin typeface="Arial"/>
              </a:rPr>
              <a:t>30 дней </a:t>
            </a:r>
            <a:r>
              <a:rPr lang="ru">
                <a:latin typeface="Arial"/>
              </a:rPr>
              <a:t>содня выписывания</a:t>
            </a:r>
          </a:p>
          <a:p>
            <a:pPr algn="just">
              <a:lnSpc>
                <a:spcPct val="97000"/>
              </a:lnSpc>
            </a:pPr>
            <a:r>
              <a:rPr lang="ru">
                <a:latin typeface="Arial"/>
              </a:rPr>
              <a:t>-в течение </a:t>
            </a:r>
            <a:r>
              <a:rPr lang="ru" b="1">
                <a:latin typeface="Arial"/>
              </a:rPr>
              <a:t>90 дней </a:t>
            </a:r>
            <a:r>
              <a:rPr lang="ru">
                <a:latin typeface="Arial"/>
              </a:rPr>
              <a:t>со дня выписывания </a:t>
            </a:r>
            <a:r>
              <a:rPr lang="ru" sz="1400">
                <a:latin typeface="Arial"/>
              </a:rPr>
              <a:t>гражданам, достигшим </a:t>
            </a:r>
            <a:r>
              <a:rPr lang="ru" sz="1400" b="1">
                <a:latin typeface="Arial"/>
              </a:rPr>
              <a:t>пенсионного возраста</a:t>
            </a:r>
            <a:r>
              <a:rPr lang="ru" sz="1400">
                <a:latin typeface="Arial"/>
              </a:rPr>
              <a:t>, </a:t>
            </a:r>
            <a:r>
              <a:rPr lang="ru" sz="1400" b="1">
                <a:latin typeface="Arial"/>
              </a:rPr>
              <a:t>инвалидам первой группы, детям-инвалидам</a:t>
            </a:r>
            <a:r>
              <a:rPr lang="ru" sz="1400">
                <a:latin typeface="Arial"/>
              </a:rPr>
              <a:t>, а также гражданам, страдающим </a:t>
            </a:r>
            <a:r>
              <a:rPr lang="ru" sz="1400" b="1">
                <a:latin typeface="Arial"/>
              </a:rPr>
              <a:t>хроническими заболеваниями.</a:t>
            </a:r>
          </a:p>
          <a:p>
            <a:pPr algn="ctr">
              <a:lnSpc>
                <a:spcPct val="97000"/>
              </a:lnSpc>
            </a:pPr>
            <a:r>
              <a:rPr lang="ru" sz="2000">
                <a:latin typeface="Calibri"/>
              </a:rPr>
              <a:t>Для лечения хронических заболеваний указанным категориям граждан рецепты на ЛП могут выписываться на курс лечения </a:t>
            </a:r>
            <a:r>
              <a:rPr lang="ru" sz="2000" b="1">
                <a:latin typeface="Calibri"/>
              </a:rPr>
              <a:t>до 90 дней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82112" y="5946648"/>
            <a:ext cx="5846064" cy="7985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>
                <a:solidFill>
                  <a:srgbClr val="333399"/>
                </a:solidFill>
                <a:latin typeface="Arial"/>
              </a:rPr>
              <a:t>В рецепте указывается </a:t>
            </a:r>
            <a:r>
              <a:rPr lang="ru" b="1">
                <a:solidFill>
                  <a:srgbClr val="333399"/>
                </a:solidFill>
                <a:latin typeface="Arial"/>
              </a:rPr>
              <a:t>номер телефона</a:t>
            </a:r>
            <a:r>
              <a:rPr lang="ru">
                <a:solidFill>
                  <a:srgbClr val="333399"/>
                </a:solidFill>
                <a:latin typeface="Arial"/>
              </a:rPr>
              <a:t>, по которому работник АО при необходимости может согласовать с медицинским работником </a:t>
            </a:r>
            <a:r>
              <a:rPr lang="ru" b="1">
                <a:solidFill>
                  <a:srgbClr val="333399"/>
                </a:solidFill>
                <a:latin typeface="Arial"/>
              </a:rPr>
              <a:t>замену ЛП (п. 38)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76" y="2066544"/>
            <a:ext cx="3864864" cy="1377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1904" y="100584"/>
            <a:ext cx="6565392" cy="969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6000"/>
              </a:lnSpc>
            </a:pPr>
            <a:r>
              <a:rPr lang="ru" sz="2200" b="1">
                <a:solidFill>
                  <a:srgbClr val="312F86"/>
                </a:solidFill>
                <a:latin typeface="Arial"/>
              </a:rPr>
              <a:t>Выписывании ЛП, подлежащих ПКУ бесплатно или со скидкой</a:t>
            </a:r>
          </a:p>
          <a:p>
            <a:pPr algn="ctr">
              <a:lnSpc>
                <a:spcPct val="123000"/>
              </a:lnSpc>
            </a:pPr>
            <a:r>
              <a:rPr lang="ru" sz="1900" i="1">
                <a:solidFill>
                  <a:srgbClr val="312F86"/>
                </a:solidFill>
                <a:latin typeface="Arial"/>
              </a:rPr>
              <a:t>(п. 39,40 Приложения 1 Приказа М3 </a:t>
            </a:r>
            <a:r>
              <a:rPr lang="en-US" sz="2000" b="1" i="1">
                <a:solidFill>
                  <a:srgbClr val="312F86"/>
                </a:solidFill>
                <a:latin typeface="Arial"/>
              </a:rPr>
              <a:t>N° </a:t>
            </a:r>
            <a:r>
              <a:rPr lang="ru" sz="2000" b="1" i="1">
                <a:solidFill>
                  <a:srgbClr val="312F86"/>
                </a:solidFill>
                <a:latin typeface="Arial"/>
              </a:rPr>
              <a:t>4н)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8424" y="1353312"/>
            <a:ext cx="6982351" cy="59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155508" indent="-4203700">
              <a:lnSpc>
                <a:spcPct val="96000"/>
              </a:lnSpc>
            </a:pPr>
            <a:r>
              <a:rPr lang="ru" sz="2400" b="1">
                <a:solidFill>
                  <a:srgbClr val="000066"/>
                </a:solidFill>
                <a:latin typeface="Arial"/>
              </a:rPr>
              <a:t>Рецепт на бланке 107/у-НП или </a:t>
            </a:r>
            <a:r>
              <a:rPr lang="en-US" sz="2400" b="1">
                <a:solidFill>
                  <a:srgbClr val="000066"/>
                </a:solidFill>
                <a:latin typeface="Arial"/>
              </a:rPr>
              <a:t>N </a:t>
            </a:r>
            <a:r>
              <a:rPr lang="ru" sz="2400" b="1">
                <a:solidFill>
                  <a:srgbClr val="000066"/>
                </a:solidFill>
                <a:latin typeface="Arial"/>
              </a:rPr>
              <a:t>148-1/у-88 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7776" y="2139696"/>
            <a:ext cx="2840736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03700" algn="just"/>
            <a:r>
              <a:rPr lang="ru" sz="2800" b="1">
                <a:solidFill>
                  <a:srgbClr val="333399"/>
                </a:solidFill>
                <a:latin typeface="Arial"/>
              </a:rPr>
              <a:t>бланки формы № 148-1/у-04(л)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0384" y="2724912"/>
            <a:ext cx="1987296" cy="530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000">
                <a:solidFill>
                  <a:srgbClr val="000066"/>
                </a:solidFill>
                <a:latin typeface="Lucida Sans Unicode"/>
              </a:rPr>
              <a:t>1экз. - остается</a:t>
            </a:r>
          </a:p>
          <a:p>
            <a:pPr>
              <a:lnSpc>
                <a:spcPct val="78000"/>
              </a:lnSpc>
            </a:pPr>
            <a:r>
              <a:rPr lang="ru" sz="2000">
                <a:solidFill>
                  <a:srgbClr val="000066"/>
                </a:solidFill>
                <a:latin typeface="Lucida Sans Unicode"/>
              </a:rPr>
              <a:t>в МО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1656" y="2197608"/>
            <a:ext cx="3663696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400">
                <a:solidFill>
                  <a:srgbClr val="000066"/>
                </a:solidFill>
                <a:latin typeface="Lucida Sans Unicode"/>
              </a:rPr>
              <a:t>Выписываются в </a:t>
            </a:r>
            <a:r>
              <a:rPr lang="ru" sz="2400" b="1">
                <a:solidFill>
                  <a:srgbClr val="000066"/>
                </a:solidFill>
                <a:latin typeface="Lucida Sans Unicode"/>
              </a:rPr>
              <a:t>2-х экз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10600" y="2639568"/>
            <a:ext cx="1319784" cy="6614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42900">
              <a:spcBef>
                <a:spcPts val="280"/>
              </a:spcBef>
            </a:pPr>
            <a:r>
              <a:rPr lang="ru" sz="2000">
                <a:solidFill>
                  <a:srgbClr val="000066"/>
                </a:solidFill>
                <a:latin typeface="Lucida Sans Unicode"/>
              </a:rPr>
              <a:t>1 экз. -</a:t>
            </a:r>
          </a:p>
          <a:p>
            <a:pPr algn="r">
              <a:lnSpc>
                <a:spcPct val="78000"/>
              </a:lnSpc>
            </a:pPr>
            <a:r>
              <a:rPr lang="ru" sz="2000">
                <a:solidFill>
                  <a:srgbClr val="000066"/>
                </a:solidFill>
                <a:latin typeface="Lucida Sans Unicode"/>
              </a:rPr>
              <a:t>в аптеку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6232" y="3834384"/>
            <a:ext cx="8403336" cy="1085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42900">
              <a:lnSpc>
                <a:spcPct val="105000"/>
              </a:lnSpc>
            </a:pPr>
            <a:r>
              <a:rPr lang="ru">
                <a:latin typeface="Arial"/>
              </a:rPr>
              <a:t>Рецепты, выписанные на рецептурных бланках </a:t>
            </a:r>
            <a:r>
              <a:rPr lang="ru" u="sng">
                <a:solidFill>
                  <a:srgbClr val="FF8119"/>
                </a:solidFill>
                <a:latin typeface="Arial"/>
              </a:rPr>
              <a:t>формы </a:t>
            </a:r>
            <a:r>
              <a:rPr lang="en-US" u="sng">
                <a:solidFill>
                  <a:srgbClr val="FF8119"/>
                </a:solidFill>
                <a:latin typeface="Arial"/>
              </a:rPr>
              <a:t>N </a:t>
            </a:r>
            <a:r>
              <a:rPr lang="ru" u="sng">
                <a:solidFill>
                  <a:srgbClr val="FF8119"/>
                </a:solidFill>
                <a:latin typeface="Arial"/>
              </a:rPr>
              <a:t>148-1/у-04 (л)</a:t>
            </a:r>
            <a:r>
              <a:rPr lang="ru">
                <a:solidFill>
                  <a:srgbClr val="FF8119"/>
                </a:solidFill>
                <a:latin typeface="Arial"/>
              </a:rPr>
              <a:t> </a:t>
            </a:r>
            <a:r>
              <a:rPr lang="ru">
                <a:latin typeface="Arial"/>
              </a:rPr>
              <a:t>для получения ЛП, подлежащих ПКУ и ЛП, обладающих анаболической активностью (код по АТХ А14А) действительны </a:t>
            </a:r>
            <a:r>
              <a:rPr lang="ru" sz="2000">
                <a:latin typeface="Arial"/>
              </a:rPr>
              <a:t>в течение </a:t>
            </a:r>
            <a:r>
              <a:rPr lang="ru" sz="2000" b="1">
                <a:latin typeface="Arial"/>
              </a:rPr>
              <a:t>15 дней </a:t>
            </a:r>
            <a:r>
              <a:rPr lang="ru" sz="2000">
                <a:latin typeface="Arial"/>
              </a:rPr>
              <a:t>со дня</a:t>
            </a:r>
          </a:p>
          <a:p>
            <a:pPr marL="4167700" indent="-4203700"/>
            <a:r>
              <a:rPr lang="ru" sz="2000">
                <a:latin typeface="Arial"/>
              </a:rPr>
              <a:t>выписывания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7328" y="228600"/>
            <a:ext cx="4639056" cy="707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>
                <a:solidFill>
                  <a:srgbClr val="312F86"/>
                </a:solidFill>
                <a:latin typeface="Lucida Sans Unicode"/>
              </a:rPr>
              <a:t>Порядок назначения НС и ПВ</a:t>
            </a:r>
          </a:p>
          <a:p>
            <a:pPr marL="256100"/>
            <a:r>
              <a:rPr lang="ru" sz="2000" i="1">
                <a:solidFill>
                  <a:srgbClr val="312F86"/>
                </a:solidFill>
                <a:latin typeface="Verdana"/>
              </a:rPr>
              <a:t>(Приказ Минздрава РФ № 4н)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1632" y="1328928"/>
            <a:ext cx="4788408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 b="1">
                <a:solidFill>
                  <a:srgbClr val="333399"/>
                </a:solidFill>
                <a:latin typeface="Arial"/>
              </a:rPr>
              <a:t>Назначение и выписывание ЛП осуществляется единолично: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255520"/>
            <a:ext cx="6858000" cy="1801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spcAft>
                <a:spcPts val="840"/>
              </a:spcAft>
            </a:pPr>
            <a:r>
              <a:rPr lang="ru" sz="2400">
                <a:solidFill>
                  <a:srgbClr val="0066FF"/>
                </a:solidFill>
                <a:latin typeface="Arial"/>
              </a:rPr>
              <a:t>- лечащим врачом</a:t>
            </a:r>
          </a:p>
          <a:p>
            <a:pPr algn="just"/>
            <a:r>
              <a:rPr lang="ru" sz="2400">
                <a:solidFill>
                  <a:srgbClr val="0066FF"/>
                </a:solidFill>
                <a:latin typeface="Arial"/>
              </a:rPr>
              <a:t>- фельдшером, акушеркой в случае возложения на них полномочий лечащего врача в порядке,</a:t>
            </a:r>
          </a:p>
          <a:p>
            <a:pPr algn="just"/>
            <a:r>
              <a:rPr lang="ru" sz="2400">
                <a:solidFill>
                  <a:srgbClr val="0066FF"/>
                </a:solidFill>
                <a:latin typeface="Arial"/>
              </a:rPr>
              <a:t>установленном приказом Минздравсоцразвития РФ от 23.03.2012 г. </a:t>
            </a:r>
            <a:r>
              <a:rPr lang="en-US" sz="2400">
                <a:solidFill>
                  <a:srgbClr val="0066FF"/>
                </a:solidFill>
                <a:latin typeface="Arial"/>
              </a:rPr>
              <a:t>N </a:t>
            </a:r>
            <a:r>
              <a:rPr lang="ru" sz="2400">
                <a:solidFill>
                  <a:srgbClr val="0066FF"/>
                </a:solidFill>
                <a:latin typeface="Arial"/>
              </a:rPr>
              <a:t>252н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31680" y="2270760"/>
            <a:ext cx="682752" cy="1914144"/>
          </a:xfrm>
          <a:prstGeom prst="rect">
            <a:avLst/>
          </a:prstGeom>
        </p:spPr>
        <p:txBody>
          <a:bodyPr vert="vert" lIns="0" tIns="0" rIns="0" bIns="0">
            <a:noAutofit/>
          </a:bodyPr>
          <a:lstStyle/>
          <a:p>
            <a:r>
              <a:rPr lang="ru" sz="2400">
                <a:latin typeface="Arial"/>
              </a:rPr>
              <a:t>Медицинские</a:t>
            </a:r>
          </a:p>
          <a:p>
            <a:pPr algn="ctr"/>
            <a:r>
              <a:rPr lang="ru" sz="2400">
                <a:latin typeface="Arial"/>
              </a:rPr>
              <a:t>работники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18D8369B-B0C3-4A7E-B1E0-7B36D950858D}"/>
              </a:ext>
            </a:extLst>
          </p:cNvPr>
          <p:cNvSpPr/>
          <p:nvPr/>
        </p:nvSpPr>
        <p:spPr>
          <a:xfrm>
            <a:off x="8937873" y="2471928"/>
            <a:ext cx="896750" cy="1914144"/>
          </a:xfrm>
          <a:prstGeom prst="rightBrace">
            <a:avLst>
              <a:gd name="adj1" fmla="val 8333"/>
              <a:gd name="adj2" fmla="val 4758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592" y="54864"/>
            <a:ext cx="8811768" cy="856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" sz="2000" b="1">
                <a:solidFill>
                  <a:srgbClr val="312F86"/>
                </a:solidFill>
                <a:latin typeface="Arial"/>
              </a:rPr>
              <a:t>Порядок назначения ЛП при оказании первичной медико-санитарной помощи по решению врачебной комиссии</a:t>
            </a:r>
          </a:p>
          <a:p>
            <a:pPr algn="ctr"/>
            <a:r>
              <a:rPr lang="ru" sz="1700" i="1">
                <a:solidFill>
                  <a:srgbClr val="312F86"/>
                </a:solidFill>
                <a:latin typeface="Arial"/>
              </a:rPr>
              <a:t>( прил. 1. Приказа Минздрава РФ № </a:t>
            </a:r>
            <a:r>
              <a:rPr lang="ru" i="1">
                <a:solidFill>
                  <a:srgbClr val="312F86"/>
                </a:solidFill>
                <a:latin typeface="Arial"/>
              </a:rPr>
              <a:t>4н)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7256" y="966216"/>
            <a:ext cx="8775192" cy="2334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46900" indent="-2667000"/>
            <a:r>
              <a:rPr lang="ru" sz="2400">
                <a:solidFill>
                  <a:srgbClr val="333399"/>
                </a:solidFill>
                <a:latin typeface="Arial"/>
              </a:rPr>
              <a:t>п. 33 Назначение ЛП </a:t>
            </a:r>
            <a:r>
              <a:rPr lang="ru" sz="2400" b="1">
                <a:solidFill>
                  <a:srgbClr val="333399"/>
                </a:solidFill>
                <a:latin typeface="Arial"/>
              </a:rPr>
              <a:t>по решению врачебной комиссии </a:t>
            </a:r>
            <a:r>
              <a:rPr lang="ru" sz="2400">
                <a:solidFill>
                  <a:srgbClr val="333399"/>
                </a:solidFill>
                <a:latin typeface="Arial"/>
              </a:rPr>
              <a:t>в амбулаторных условиях:</a:t>
            </a:r>
          </a:p>
          <a:p>
            <a:pPr marL="294200" indent="-330200">
              <a:spcAft>
                <a:spcPts val="700"/>
              </a:spcAft>
            </a:pPr>
            <a:r>
              <a:rPr lang="ru" sz="2000">
                <a:solidFill>
                  <a:srgbClr val="0066FF"/>
                </a:solidFill>
                <a:latin typeface="Arial"/>
              </a:rPr>
              <a:t>•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одновременного назначения одному пациенту 5 и более ЛП </a:t>
            </a:r>
            <a:r>
              <a:rPr lang="ru" sz="2000">
                <a:solidFill>
                  <a:srgbClr val="0066FF"/>
                </a:solidFill>
                <a:latin typeface="Arial"/>
              </a:rPr>
              <a:t>в течение 1 суток или свыше 10 наименований в течение 1 месяца;</a:t>
            </a:r>
          </a:p>
          <a:p>
            <a:pPr marL="294200" indent="-330200"/>
            <a:r>
              <a:rPr lang="ru" i="1">
                <a:solidFill>
                  <a:srgbClr val="0066FF"/>
                </a:solidFill>
                <a:latin typeface="Arial"/>
              </a:rPr>
              <a:t>•</a:t>
            </a:r>
            <a:r>
              <a:rPr lang="ru" sz="2000">
                <a:solidFill>
                  <a:srgbClr val="0066FF"/>
                </a:solidFill>
                <a:latin typeface="Arial"/>
              </a:rPr>
              <a:t> назначения ЛП при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нетипичном течении заболевания, ...</a:t>
            </a:r>
          </a:p>
          <a:p>
            <a:pPr algn="just"/>
            <a:r>
              <a:rPr lang="ru" sz="2000">
                <a:solidFill>
                  <a:srgbClr val="0066FF"/>
                </a:solidFill>
                <a:latin typeface="Arial"/>
              </a:rPr>
              <a:t>при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назначении ЛП ... создают потенциальную опасность для жизни </a:t>
            </a:r>
            <a:r>
              <a:rPr lang="ru" sz="2000">
                <a:solidFill>
                  <a:srgbClr val="0066FF"/>
                </a:solidFill>
                <a:latin typeface="Arial"/>
              </a:rPr>
              <a:t>и </a:t>
            </a:r>
            <a:r>
              <a:rPr lang="ru" sz="2000" b="1">
                <a:solidFill>
                  <a:srgbClr val="0066FF"/>
                </a:solidFill>
                <a:latin typeface="Arial"/>
              </a:rPr>
              <a:t>здоровья пациента</a:t>
            </a:r>
            <a:r>
              <a:rPr lang="ru" sz="2000">
                <a:solidFill>
                  <a:srgbClr val="0066FF"/>
                </a:solidFill>
                <a:latin typeface="Arial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7256" y="3456432"/>
            <a:ext cx="8787384" cy="1734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4200" indent="-330200">
              <a:spcAft>
                <a:spcPts val="490"/>
              </a:spcAft>
            </a:pPr>
            <a:r>
              <a:rPr lang="ru" sz="2000" dirty="0">
                <a:solidFill>
                  <a:srgbClr val="0066FF"/>
                </a:solidFill>
                <a:latin typeface="Arial"/>
              </a:rPr>
              <a:t>•    первичного назначения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наркотических и психотропных ЛП списков II и III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(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в случае принятия руководителем МО решения о необходимости согласования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назначения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с врачебной комиссией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)</a:t>
            </a:r>
          </a:p>
          <a:p>
            <a:pPr marL="294200" indent="-330200"/>
            <a:r>
              <a:rPr lang="ru" sz="2000" dirty="0">
                <a:solidFill>
                  <a:srgbClr val="0066FF"/>
                </a:solidFill>
                <a:latin typeface="Arial"/>
              </a:rPr>
              <a:t>•    ЛП,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не входящих в стандарты 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медицинской помощи;     </a:t>
            </a:r>
            <a:r>
              <a:rPr lang="ru" sz="2000" dirty="0">
                <a:latin typeface="Arial"/>
              </a:rPr>
              <a:t> </a:t>
            </a:r>
            <a:r>
              <a:rPr lang="ru" b="1" i="1" baseline="-25000" dirty="0">
                <a:solidFill>
                  <a:srgbClr val="4D4D4D"/>
                </a:solidFill>
                <a:latin typeface="Arial"/>
              </a:rPr>
              <a:t>п. 6 Приложения 1</a:t>
            </a:r>
          </a:p>
          <a:p>
            <a:pPr algn="r">
              <a:lnSpc>
                <a:spcPct val="96000"/>
              </a:lnSpc>
            </a:pPr>
            <a:r>
              <a:rPr lang="ru" sz="1400" b="1" i="1" dirty="0">
                <a:solidFill>
                  <a:srgbClr val="4D4D4D"/>
                </a:solidFill>
                <a:latin typeface="Lucida Sans Unicode"/>
              </a:rPr>
              <a:t>Приказа № 4н</a:t>
            </a:r>
          </a:p>
          <a:p>
            <a:pPr marL="294200" indent="-330200">
              <a:lnSpc>
                <a:spcPct val="75000"/>
              </a:lnSpc>
            </a:pPr>
            <a:r>
              <a:rPr lang="ru" sz="2000" dirty="0">
                <a:solidFill>
                  <a:srgbClr val="0066FF"/>
                </a:solidFill>
                <a:latin typeface="Arial"/>
              </a:rPr>
              <a:t>•    ЛП </a:t>
            </a:r>
            <a:r>
              <a:rPr lang="ru" sz="2000" b="1" dirty="0">
                <a:solidFill>
                  <a:srgbClr val="0066FF"/>
                </a:solidFill>
                <a:latin typeface="Arial"/>
              </a:rPr>
              <a:t>по торговым наименованиям</a:t>
            </a:r>
            <a:r>
              <a:rPr lang="ru" sz="2000" dirty="0">
                <a:solidFill>
                  <a:srgbClr val="0066FF"/>
                </a:solidFill>
                <a:latin typeface="Arial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04288" y="5334000"/>
            <a:ext cx="7589520" cy="1420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1600" i="1" dirty="0">
                <a:latin typeface="Arial"/>
              </a:rPr>
              <a:t>Решение врачебной комиссии МО фиксируется в медицинской документации</a:t>
            </a:r>
          </a:p>
          <a:p>
            <a:pPr algn="ctr">
              <a:spcAft>
                <a:spcPts val="700"/>
              </a:spcAft>
            </a:pPr>
            <a:r>
              <a:rPr lang="ru" sz="1600" i="1" dirty="0">
                <a:latin typeface="Arial"/>
              </a:rPr>
              <a:t>пациента и журнале врачебной комиссии.</a:t>
            </a:r>
          </a:p>
          <a:p>
            <a:pPr indent="25400"/>
            <a:r>
              <a:rPr lang="ru" dirty="0">
                <a:latin typeface="Arial"/>
              </a:rPr>
              <a:t>При выписке ЛП по решению ВК на обороте рецепта форм</a:t>
            </a:r>
          </a:p>
          <a:p>
            <a:pPr algn="ctr"/>
            <a:r>
              <a:rPr lang="ru" b="1" dirty="0">
                <a:latin typeface="Arial"/>
              </a:rPr>
              <a:t>№ 107-1/у, № 148-1/у-88,№ 148-1/у-04(л), </a:t>
            </a:r>
            <a:r>
              <a:rPr lang="ru" dirty="0">
                <a:latin typeface="Arial"/>
              </a:rPr>
              <a:t>ставится специальная</a:t>
            </a:r>
          </a:p>
          <a:p>
            <a:pPr algn="ctr"/>
            <a:r>
              <a:rPr lang="ru" dirty="0">
                <a:latin typeface="Arial"/>
              </a:rPr>
              <a:t>отметка (штамп) </a:t>
            </a:r>
            <a:r>
              <a:rPr lang="ru" i="1" dirty="0">
                <a:latin typeface="Arial"/>
              </a:rPr>
              <a:t>(п. 16 приложения 3 Приказа МЗ № 4н)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72378058-8484-4EAC-9914-2BF35DB498A6}"/>
              </a:ext>
            </a:extLst>
          </p:cNvPr>
          <p:cNvSpPr/>
          <p:nvPr/>
        </p:nvSpPr>
        <p:spPr>
          <a:xfrm>
            <a:off x="8526685" y="4323588"/>
            <a:ext cx="370389" cy="867156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5280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3832" y="54864"/>
            <a:ext cx="8875776" cy="68031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000" b="1" dirty="0">
                <a:solidFill>
                  <a:srgbClr val="312F86"/>
                </a:solidFill>
                <a:latin typeface="Arial"/>
              </a:rPr>
              <a:t>Порядок назначения ЛП бесплатно или со скидкой при оказании первичной медико-санитарной помощи</a:t>
            </a:r>
          </a:p>
          <a:p>
            <a:pPr algn="ctr">
              <a:lnSpc>
                <a:spcPct val="121000"/>
              </a:lnSpc>
              <a:spcAft>
                <a:spcPts val="490"/>
              </a:spcAft>
            </a:pPr>
            <a:r>
              <a:rPr lang="ru" sz="1700" i="1" dirty="0">
                <a:solidFill>
                  <a:srgbClr val="312F86"/>
                </a:solidFill>
                <a:latin typeface="Arial"/>
              </a:rPr>
              <a:t>( прил. 1. Приказа Минздрава РФ </a:t>
            </a:r>
            <a:r>
              <a:rPr lang="en-US" i="1" dirty="0">
                <a:solidFill>
                  <a:srgbClr val="312F86"/>
                </a:solidFill>
                <a:latin typeface="Arial"/>
              </a:rPr>
              <a:t>N9 </a:t>
            </a:r>
            <a:r>
              <a:rPr lang="ru" i="1" dirty="0">
                <a:solidFill>
                  <a:srgbClr val="312F86"/>
                </a:solidFill>
                <a:latin typeface="Arial"/>
              </a:rPr>
              <a:t>4н)</a:t>
            </a:r>
          </a:p>
          <a:p>
            <a:pPr indent="342900">
              <a:spcAft>
                <a:spcPts val="840"/>
              </a:spcAft>
            </a:pPr>
            <a:r>
              <a:rPr lang="ru" sz="2000" dirty="0">
                <a:solidFill>
                  <a:srgbClr val="0000CC"/>
                </a:solidFill>
                <a:latin typeface="Arial"/>
              </a:rPr>
              <a:t>37. Право назначать ЛП бесплатно или со скидкой имеют также:</a:t>
            </a:r>
          </a:p>
          <a:p>
            <a:pPr indent="342900">
              <a:spcAft>
                <a:spcPts val="840"/>
              </a:spcAft>
            </a:pPr>
            <a:r>
              <a:rPr lang="ru" sz="2000" dirty="0">
                <a:solidFill>
                  <a:srgbClr val="0000CC"/>
                </a:solidFill>
                <a:latin typeface="Arial"/>
              </a:rPr>
              <a:t>Медицинские работники, работающие в МО, оказывающих первичную медико-санитарную помощь в амбулаторных условиях, работающие в системе ОМС.</a:t>
            </a:r>
          </a:p>
          <a:p>
            <a:pPr indent="342900">
              <a:spcAft>
                <a:spcPts val="840"/>
              </a:spcAft>
            </a:pPr>
            <a:r>
              <a:rPr lang="ru" sz="2000" dirty="0">
                <a:solidFill>
                  <a:srgbClr val="0000CC"/>
                </a:solidFill>
                <a:latin typeface="Arial"/>
              </a:rPr>
              <a:t>1)</a:t>
            </a:r>
            <a:r>
              <a:rPr lang="ru" sz="2000" dirty="0">
                <a:latin typeface="Arial"/>
              </a:rPr>
              <a:t> 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медицинские работники, работающие в МО по совместительству (в пределах своей компетенции);</a:t>
            </a:r>
          </a:p>
          <a:p>
            <a:pPr indent="342900"/>
            <a:r>
              <a:rPr lang="ru" sz="2000" dirty="0">
                <a:solidFill>
                  <a:srgbClr val="0000CC"/>
                </a:solidFill>
                <a:latin typeface="Arial"/>
              </a:rPr>
              <a:t>2)</a:t>
            </a:r>
            <a:r>
              <a:rPr lang="ru" sz="2000" dirty="0">
                <a:latin typeface="Arial"/>
              </a:rPr>
              <a:t> 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медицинские работники стационарных организаций социального обслуживания при наличии лицензии на осуществление медицинской деятельности, предусматривающей выполнение работ (оказание услуг) по оказанию первичной медико-санитарной помощи в амбулаторных</a:t>
            </a:r>
          </a:p>
          <a:p>
            <a:r>
              <a:rPr lang="ru" sz="2000" dirty="0">
                <a:solidFill>
                  <a:srgbClr val="0000CC"/>
                </a:solidFill>
                <a:latin typeface="Arial"/>
              </a:rPr>
              <a:t>условиях (независимо от ведомственной принадлежности);</a:t>
            </a:r>
          </a:p>
          <a:p>
            <a:pPr indent="342900">
              <a:lnSpc>
                <a:spcPct val="106000"/>
              </a:lnSpc>
            </a:pPr>
            <a:r>
              <a:rPr lang="ru" sz="2000" dirty="0">
                <a:solidFill>
                  <a:srgbClr val="0000CC"/>
                </a:solidFill>
                <a:latin typeface="Arial"/>
              </a:rPr>
              <a:t>3)</a:t>
            </a:r>
            <a:r>
              <a:rPr lang="ru" sz="2000" dirty="0">
                <a:latin typeface="Arial"/>
              </a:rPr>
              <a:t> 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медицинские работники МО, оказывающих первичную медикосанитарную помощь, </a:t>
            </a:r>
            <a:r>
              <a:rPr lang="ru" dirty="0">
                <a:solidFill>
                  <a:srgbClr val="0000CC"/>
                </a:solidFill>
                <a:latin typeface="Arial"/>
              </a:rPr>
              <a:t>подведомственных федеральным органам исполнительной власти или органам исполнительной власти субъектов РФ;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9024" y="5964936"/>
            <a:ext cx="7394448" cy="8351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000" dirty="0">
                <a:solidFill>
                  <a:srgbClr val="0000CC"/>
                </a:solidFill>
                <a:latin typeface="Arial"/>
              </a:rPr>
              <a:t>осуществляющие медицинскую деятельность и включенные в </a:t>
            </a:r>
            <a:r>
              <a:rPr lang="ru" sz="2000" dirty="0">
                <a:solidFill>
                  <a:srgbClr val="000099"/>
                </a:solidFill>
                <a:latin typeface="Arial"/>
              </a:rPr>
              <a:t>щ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ицинских организаций, осуществляющих деятельность в язательного медицинского страхования.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5104"/>
            <a:ext cx="4139184" cy="1072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528" y="219456"/>
            <a:ext cx="7403592" cy="1008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400" b="1" dirty="0">
                <a:solidFill>
                  <a:srgbClr val="312F86"/>
                </a:solidFill>
                <a:latin typeface="Arial"/>
              </a:rPr>
              <a:t>Нормы выписывания и отпуска наркотических и психотропных ЛП</a:t>
            </a:r>
          </a:p>
          <a:p>
            <a:pPr marR="154500" algn="ctr"/>
            <a:r>
              <a:rPr lang="ru" sz="1700" i="1" dirty="0">
                <a:solidFill>
                  <a:srgbClr val="06044F"/>
                </a:solidFill>
                <a:latin typeface="Arial"/>
              </a:rPr>
              <a:t>Приложение 1 к Приказу М3 РФ </a:t>
            </a:r>
            <a:r>
              <a:rPr lang="ru" i="1" dirty="0">
                <a:solidFill>
                  <a:srgbClr val="06044F"/>
                </a:solidFill>
                <a:latin typeface="Arial"/>
              </a:rPr>
              <a:t>№ 4н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7130" y="1502664"/>
            <a:ext cx="8290560" cy="17647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2200" dirty="0">
                <a:solidFill>
                  <a:srgbClr val="0066FF"/>
                </a:solidFill>
                <a:latin typeface="Arial"/>
              </a:rPr>
              <a:t>14. При назначении ЛП в рецепте </a:t>
            </a:r>
            <a:r>
              <a:rPr lang="ru" sz="2200" b="1" dirty="0">
                <a:solidFill>
                  <a:srgbClr val="0066FF"/>
                </a:solidFill>
                <a:latin typeface="Arial"/>
              </a:rPr>
              <a:t>запрещается превышать</a:t>
            </a:r>
          </a:p>
          <a:p>
            <a:pPr algn="just"/>
            <a:r>
              <a:rPr lang="ru" sz="2200" b="1" dirty="0">
                <a:solidFill>
                  <a:srgbClr val="0066FF"/>
                </a:solidFill>
                <a:latin typeface="Arial"/>
              </a:rPr>
              <a:t>количество наркотических средств или психотропных</a:t>
            </a:r>
          </a:p>
          <a:p>
            <a:pPr algn="just"/>
            <a:r>
              <a:rPr lang="ru" sz="2200" b="1" dirty="0">
                <a:solidFill>
                  <a:srgbClr val="0066FF"/>
                </a:solidFill>
                <a:latin typeface="Arial"/>
              </a:rPr>
              <a:t>веществ, которое может быть выписано в одном рецепте,</a:t>
            </a:r>
          </a:p>
          <a:p>
            <a:pPr algn="just"/>
            <a:r>
              <a:rPr lang="ru" sz="2200" b="1" dirty="0">
                <a:solidFill>
                  <a:srgbClr val="0066FF"/>
                </a:solidFill>
                <a:latin typeface="Arial"/>
              </a:rPr>
              <a:t>установленное </a:t>
            </a:r>
            <a:r>
              <a:rPr lang="ru" sz="2200" dirty="0">
                <a:solidFill>
                  <a:srgbClr val="000066"/>
                </a:solidFill>
                <a:latin typeface="Arial"/>
              </a:rPr>
              <a:t>приложением </a:t>
            </a:r>
            <a:r>
              <a:rPr lang="en-US" sz="2200" dirty="0">
                <a:solidFill>
                  <a:srgbClr val="000066"/>
                </a:solidFill>
                <a:latin typeface="Arial"/>
              </a:rPr>
              <a:t>N </a:t>
            </a:r>
            <a:r>
              <a:rPr lang="ru" sz="2200" dirty="0">
                <a:solidFill>
                  <a:srgbClr val="000066"/>
                </a:solidFill>
                <a:latin typeface="Arial"/>
              </a:rPr>
              <a:t>1 </a:t>
            </a:r>
            <a:r>
              <a:rPr lang="ru" sz="2200" dirty="0">
                <a:solidFill>
                  <a:srgbClr val="0066FF"/>
                </a:solidFill>
                <a:latin typeface="Arial"/>
              </a:rPr>
              <a:t>к настоящему Порядку, за</a:t>
            </a:r>
          </a:p>
          <a:p>
            <a:pPr algn="just"/>
            <a:r>
              <a:rPr lang="ru" sz="2200" dirty="0">
                <a:solidFill>
                  <a:srgbClr val="0066FF"/>
                </a:solidFill>
                <a:latin typeface="Arial"/>
              </a:rPr>
              <a:t>исключением случаев, указанных в пункте 16 и 25....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9072" y="3243072"/>
            <a:ext cx="649224" cy="7437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endParaRPr lang="en-US" sz="7900" b="1" dirty="0">
              <a:solidFill>
                <a:srgbClr val="0769E6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7256" y="3865944"/>
            <a:ext cx="8290560" cy="148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en-US" sz="2200" dirty="0">
                <a:solidFill>
                  <a:srgbClr val="0066FF"/>
                </a:solidFill>
                <a:latin typeface="Arial"/>
              </a:rPr>
              <a:t>16. </a:t>
            </a:r>
            <a:r>
              <a:rPr lang="ru" sz="2200" dirty="0">
                <a:solidFill>
                  <a:srgbClr val="0000FF"/>
                </a:solidFill>
                <a:latin typeface="Arial"/>
              </a:rPr>
              <a:t>Количество назначенных ЛП, включенных в перечень ПКУ,</a:t>
            </a:r>
          </a:p>
          <a:p>
            <a:r>
              <a:rPr lang="ru" sz="2200" dirty="0">
                <a:solidFill>
                  <a:srgbClr val="0000FF"/>
                </a:solidFill>
                <a:latin typeface="Arial"/>
              </a:rPr>
              <a:t>может быть </a:t>
            </a:r>
            <a:r>
              <a:rPr lang="ru" sz="2200" b="1" dirty="0">
                <a:solidFill>
                  <a:srgbClr val="0000FF"/>
                </a:solidFill>
                <a:latin typeface="Arial"/>
              </a:rPr>
              <a:t>увеличено не более чем в </a:t>
            </a:r>
            <a:r>
              <a:rPr lang="en-US" sz="2200" b="1" dirty="0">
                <a:solidFill>
                  <a:srgbClr val="0000FF"/>
                </a:solidFill>
                <a:latin typeface="Arial"/>
              </a:rPr>
              <a:t>2 </a:t>
            </a:r>
            <a:r>
              <a:rPr lang="ru" sz="2200" b="1" dirty="0">
                <a:solidFill>
                  <a:srgbClr val="0000FF"/>
                </a:solidFill>
                <a:latin typeface="Arial"/>
              </a:rPr>
              <a:t>раза </a:t>
            </a:r>
            <a:r>
              <a:rPr lang="ru" sz="2200" dirty="0">
                <a:solidFill>
                  <a:srgbClr val="0000FF"/>
                </a:solidFill>
                <a:latin typeface="Arial"/>
              </a:rPr>
              <a:t>по сравнению с количеством, установленным </a:t>
            </a:r>
            <a:r>
              <a:rPr lang="ru" sz="2200" dirty="0">
                <a:solidFill>
                  <a:srgbClr val="333399"/>
                </a:solidFill>
                <a:latin typeface="Arial"/>
              </a:rPr>
              <a:t>приложением </a:t>
            </a:r>
            <a:r>
              <a:rPr lang="en-US" sz="2200" dirty="0">
                <a:solidFill>
                  <a:srgbClr val="333399"/>
                </a:solidFill>
                <a:latin typeface="Arial"/>
              </a:rPr>
              <a:t>1 </a:t>
            </a:r>
            <a:r>
              <a:rPr lang="ru" sz="2200" dirty="0">
                <a:solidFill>
                  <a:srgbClr val="0000FF"/>
                </a:solidFill>
                <a:latin typeface="Arial"/>
              </a:rPr>
              <a:t>к настоящему</a:t>
            </a:r>
          </a:p>
          <a:p>
            <a:pPr algn="just"/>
            <a:r>
              <a:rPr lang="ru" sz="2200" dirty="0">
                <a:solidFill>
                  <a:srgbClr val="0000FF"/>
                </a:solidFill>
                <a:latin typeface="Arial"/>
              </a:rPr>
              <a:t>порядку.                                                                   </a:t>
            </a:r>
            <a:r>
              <a:rPr lang="ru" sz="1600" i="1" dirty="0">
                <a:solidFill>
                  <a:srgbClr val="000066"/>
                </a:solidFill>
                <a:latin typeface="Arial"/>
              </a:rPr>
              <a:t>заверяется: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9472" y="5364480"/>
            <a:ext cx="2456688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600" i="1" dirty="0">
                <a:solidFill>
                  <a:srgbClr val="333399"/>
                </a:solidFill>
                <a:latin typeface="Arial"/>
              </a:rPr>
              <a:t>надпись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6496" y="5641848"/>
            <a:ext cx="4169664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 b="1">
                <a:latin typeface="Arial"/>
              </a:rPr>
              <a:t>«По специальному назначению»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77328" y="5173884"/>
            <a:ext cx="2648712" cy="15896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2000">
                <a:solidFill>
                  <a:srgbClr val="000066"/>
                </a:solidFill>
                <a:latin typeface="Arial"/>
              </a:rPr>
              <a:t>•    </a:t>
            </a:r>
            <a:r>
              <a:rPr lang="ru" sz="2000">
                <a:latin typeface="Arial"/>
              </a:rPr>
              <a:t>подписью</a:t>
            </a:r>
          </a:p>
          <a:p>
            <a:pPr algn="just">
              <a:spcAft>
                <a:spcPts val="700"/>
              </a:spcAft>
            </a:pPr>
            <a:r>
              <a:rPr lang="ru">
                <a:latin typeface="Arial"/>
              </a:rPr>
              <a:t>медицинского работника</a:t>
            </a:r>
          </a:p>
          <a:p>
            <a:pPr algn="just"/>
            <a:r>
              <a:rPr lang="ru" sz="2000">
                <a:latin typeface="Arial"/>
              </a:rPr>
              <a:t>•    печатью МО</a:t>
            </a:r>
          </a:p>
          <a:p>
            <a:pPr algn="just"/>
            <a:r>
              <a:rPr lang="ru" sz="2000" b="1">
                <a:latin typeface="Arial"/>
              </a:rPr>
              <a:t>«Для рецептов»</a:t>
            </a:r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A6781616-2B37-4C2D-8238-379138964257}"/>
              </a:ext>
            </a:extLst>
          </p:cNvPr>
          <p:cNvSpPr/>
          <p:nvPr/>
        </p:nvSpPr>
        <p:spPr>
          <a:xfrm>
            <a:off x="5783484" y="3102016"/>
            <a:ext cx="278834" cy="951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B051BD-8945-46C8-931F-8F6E02C1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192" y="1706880"/>
            <a:ext cx="402336" cy="66446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91200"/>
            <a:ext cx="4133088" cy="1066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3248" y="1408176"/>
            <a:ext cx="420624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1200" b="1">
                <a:latin typeface="Times New Roman"/>
              </a:rPr>
              <a:t>N </a:t>
            </a:r>
            <a:r>
              <a:rPr lang="ru" sz="1200" b="1">
                <a:latin typeface="Times New Roman"/>
              </a:rPr>
              <a:t>п/п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8592" y="1975104"/>
            <a:ext cx="268224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>
                <a:latin typeface="Times New Roman"/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8592" y="2621280"/>
            <a:ext cx="24993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>
                <a:latin typeface="Times New Roman"/>
              </a:rPr>
              <a:t>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592" y="3054096"/>
            <a:ext cx="268224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>
                <a:latin typeface="Times New Roman"/>
              </a:rPr>
              <a:t>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8592" y="4066032"/>
            <a:ext cx="262128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>
                <a:latin typeface="Times New Roman"/>
              </a:rPr>
              <a:t>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6752" y="54864"/>
            <a:ext cx="7918704" cy="1188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675700" marR="68648" indent="25400">
              <a:lnSpc>
                <a:spcPct val="115000"/>
              </a:lnSpc>
              <a:spcBef>
                <a:spcPts val="280"/>
              </a:spcBef>
            </a:pPr>
            <a:r>
              <a:rPr lang="ru" sz="1200">
                <a:latin typeface="Times New Roman"/>
              </a:rPr>
              <a:t>Приложение </a:t>
            </a:r>
            <a:r>
              <a:rPr lang="en-US" sz="1200">
                <a:latin typeface="Times New Roman"/>
              </a:rPr>
              <a:t>N </a:t>
            </a:r>
            <a:r>
              <a:rPr lang="ru" sz="1200">
                <a:latin typeface="Times New Roman"/>
              </a:rPr>
              <a:t>1 к Порядку назначения ЛП, утвержденному приказом М3 </a:t>
            </a:r>
            <a:r>
              <a:rPr lang="en-US" sz="1200" b="1">
                <a:latin typeface="Times New Roman"/>
              </a:rPr>
              <a:t>N </a:t>
            </a:r>
            <a:r>
              <a:rPr lang="ru" sz="1200" b="1">
                <a:latin typeface="Times New Roman"/>
              </a:rPr>
              <a:t>4н</a:t>
            </a:r>
          </a:p>
          <a:p>
            <a:pPr algn="ctr"/>
            <a:r>
              <a:rPr lang="ru" b="1">
                <a:solidFill>
                  <a:srgbClr val="312F86"/>
                </a:solidFill>
                <a:latin typeface="Arial"/>
              </a:rPr>
              <a:t>КОЛИЧЕСТВО НАРКОТИЧЕСКИХ СРЕДСТВ ИЛИ ПСИХОТРОПНЫХ ВЕЩЕСТВ, КОТОРОЕ МОЖЕТ БЫТЬ ВЫПИСАНО В ОДНОМ РЕЦЕПТЕ</a:t>
            </a:r>
          </a:p>
          <a:p>
            <a:pPr algn="ctr"/>
            <a:r>
              <a:rPr lang="ru" sz="1600">
                <a:latin typeface="Arial"/>
              </a:rPr>
              <a:t>(извлечения)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1888" y="1414272"/>
            <a:ext cx="3425952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11000"/>
              </a:lnSpc>
            </a:pPr>
            <a:r>
              <a:rPr lang="ru" sz="1200" b="1">
                <a:latin typeface="Times New Roman"/>
              </a:rPr>
              <a:t>Международное непатентованное наименование наркотического и психотропного ЛП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88336" y="1975104"/>
            <a:ext cx="2362200" cy="463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140"/>
              </a:spcAft>
            </a:pPr>
            <a:r>
              <a:rPr lang="ru" sz="1600">
                <a:latin typeface="Times New Roman"/>
              </a:rPr>
              <a:t>Морфин</a:t>
            </a:r>
          </a:p>
          <a:p>
            <a:r>
              <a:rPr lang="ru" sz="1400" i="1">
                <a:solidFill>
                  <a:srgbClr val="333399"/>
                </a:solidFill>
                <a:latin typeface="Times New Roman"/>
              </a:rPr>
              <a:t>дата гос. регистрации 2018 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7440" y="1414272"/>
            <a:ext cx="2054352" cy="1706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 b="1">
                <a:latin typeface="Times New Roman"/>
              </a:rPr>
              <a:t>Форма выпуска и дозировка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5808" y="1969008"/>
            <a:ext cx="737616" cy="5730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2000"/>
              </a:lnSpc>
            </a:pPr>
            <a:r>
              <a:rPr lang="ru" sz="1200" b="1">
                <a:latin typeface="Times New Roman"/>
              </a:rPr>
              <a:t>Таблетки</a:t>
            </a:r>
          </a:p>
          <a:p>
            <a:pPr marL="167200" indent="12700">
              <a:lnSpc>
                <a:spcPct val="122000"/>
              </a:lnSpc>
            </a:pPr>
            <a:r>
              <a:rPr lang="ru" sz="1200">
                <a:latin typeface="Times New Roman"/>
              </a:rPr>
              <a:t>5 мг 10 мг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53728" y="1408176"/>
            <a:ext cx="890016" cy="14630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 b="1">
                <a:latin typeface="Times New Roman"/>
              </a:rPr>
              <a:t>Количество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47632" y="2182368"/>
            <a:ext cx="914400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22000"/>
              </a:lnSpc>
            </a:pPr>
            <a:r>
              <a:rPr lang="ru" sz="1200">
                <a:latin typeface="Times New Roman"/>
              </a:rPr>
              <a:t>100 таблеток 100 таблеток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3056" y="2919984"/>
            <a:ext cx="188976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75000"/>
              </a:lnSpc>
            </a:pPr>
            <a:endParaRPr lang="ru" sz="1200" b="1" dirty="0">
              <a:solidFill>
                <a:srgbClr val="333399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63368" y="2676144"/>
            <a:ext cx="399288" cy="1060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70000"/>
              </a:lnSpc>
            </a:pPr>
            <a:endParaRPr lang="ru" sz="1200" b="1" dirty="0">
              <a:solidFill>
                <a:srgbClr val="333399"/>
              </a:solidFill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23872" y="2542032"/>
            <a:ext cx="3706368" cy="4632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600" dirty="0">
                <a:latin typeface="Times New Roman"/>
              </a:rPr>
              <a:t>Морфин</a:t>
            </a:r>
          </a:p>
          <a:p>
            <a:pPr algn="ctr"/>
            <a:r>
              <a:rPr lang="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зарегистрирован как ЛП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5472" y="3200400"/>
            <a:ext cx="877824" cy="3413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600" dirty="0">
                <a:latin typeface="Times New Roman"/>
              </a:rPr>
              <a:t>Морфин</a:t>
            </a:r>
          </a:p>
          <a:p>
            <a:pPr algn="ctr"/>
            <a:r>
              <a:rPr lang="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зарегистрирован как Л</a:t>
            </a:r>
            <a:r>
              <a:rPr lang="ru-RU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95472" y="4047744"/>
            <a:ext cx="944880" cy="9875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 dirty="0">
                <a:latin typeface="Times New Roman"/>
              </a:rPr>
              <a:t>Фентанил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7648" y="4584192"/>
            <a:ext cx="2487168" cy="8900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 i="1" dirty="0">
                <a:solidFill>
                  <a:srgbClr val="333399"/>
                </a:solidFill>
                <a:latin typeface="Arial"/>
              </a:rPr>
              <a:t>Пока не зарегистрирован как ЛП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66688" y="2615184"/>
            <a:ext cx="1889760" cy="3596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210"/>
              </a:spcAft>
            </a:pPr>
            <a:r>
              <a:rPr lang="ru" sz="1200" b="1">
                <a:latin typeface="Times New Roman"/>
              </a:rPr>
              <a:t>Капли для приема внутрь</a:t>
            </a:r>
          </a:p>
          <a:p>
            <a:pPr algn="ctr"/>
            <a:r>
              <a:rPr lang="ru" sz="1200">
                <a:latin typeface="Times New Roman"/>
              </a:rPr>
              <a:t>20 мг/мл 20 мл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09488" y="3048000"/>
            <a:ext cx="2804160" cy="792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4000"/>
              </a:lnSpc>
            </a:pPr>
            <a:r>
              <a:rPr lang="ru" sz="1200" b="1">
                <a:latin typeface="Times New Roman"/>
              </a:rPr>
              <a:t>Раствор для приема внутрь (монодозы)</a:t>
            </a:r>
          </a:p>
          <a:p>
            <a:pPr algn="ctr">
              <a:lnSpc>
                <a:spcPct val="124000"/>
              </a:lnSpc>
            </a:pPr>
            <a:r>
              <a:rPr lang="ru" sz="1200">
                <a:latin typeface="Times New Roman"/>
              </a:rPr>
              <a:t>2 мг/мл 5 мл 6 мг/мл 5 мл 20 мг/мл 5 мл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32976" y="2712720"/>
            <a:ext cx="737616" cy="1828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200">
                <a:latin typeface="Times New Roman"/>
              </a:rPr>
              <a:t>4 флакона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223248" y="3255264"/>
            <a:ext cx="957072" cy="6156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24000"/>
              </a:lnSpc>
            </a:pPr>
            <a:r>
              <a:rPr lang="ru" sz="1200">
                <a:latin typeface="Times New Roman"/>
              </a:rPr>
              <a:t>100 ампул п/э 80 ампул п/э 30 ампул п/э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455664" y="4011168"/>
          <a:ext cx="3730752" cy="2828544"/>
        </p:xfrm>
        <a:graphic>
          <a:graphicData uri="http://schemas.openxmlformats.org/drawingml/2006/table">
            <a:tbl>
              <a:tblPr/>
              <a:tblGrid>
                <a:gridCol w="230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78300" indent="12700"/>
                      <a:r>
                        <a:rPr lang="ru" sz="1200" b="1">
                          <a:latin typeface="Times New Roman"/>
                        </a:rPr>
                        <a:t>Спрей назальный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L="78300" indent="12700"/>
                      <a:r>
                        <a:rPr lang="ru" sz="1200">
                          <a:latin typeface="Times New Roman"/>
                        </a:rPr>
                        <a:t>Флакон 50 мкг/доза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2,0 мл (10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24 флакона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3,2 мл (20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12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 dirty="0">
                          <a:latin typeface="Times New Roman"/>
                        </a:rPr>
                        <a:t>5,0 мл (40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6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Флакон 100 мкг/доза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2,0 мл (10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12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3,2 мл (20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6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5,0 мл (40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73600" indent="0"/>
                      <a:r>
                        <a:rPr lang="ru" sz="1200">
                          <a:latin typeface="Times New Roman"/>
                        </a:rPr>
                        <a:t>3 флакона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216"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Times New Roman"/>
                        </a:rPr>
                        <a:t>Флакон 200 мкг/доза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2,0 мл (10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12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3,2 мл (20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10100" indent="12700"/>
                      <a:r>
                        <a:rPr lang="ru" sz="1200">
                          <a:latin typeface="Times New Roman"/>
                        </a:rPr>
                        <a:t>6 флаконов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243400" indent="0"/>
                      <a:r>
                        <a:rPr lang="ru" sz="1200">
                          <a:latin typeface="Times New Roman"/>
                        </a:rPr>
                        <a:t>5,0 мл (40 доз)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573600" indent="0"/>
                      <a:r>
                        <a:rPr lang="ru" sz="1200" dirty="0">
                          <a:latin typeface="Times New Roman"/>
                        </a:rPr>
                        <a:t>3 флакона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92" y="1706880"/>
            <a:ext cx="402336" cy="664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779008"/>
            <a:ext cx="5443728" cy="1078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9528" y="219456"/>
            <a:ext cx="7403592" cy="1008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 b="1">
                <a:solidFill>
                  <a:srgbClr val="312F86"/>
                </a:solidFill>
                <a:latin typeface="Arial"/>
              </a:rPr>
              <a:t>Нормы выписывания и отпуска наркотических и</a:t>
            </a:r>
          </a:p>
          <a:p>
            <a:pPr algn="ctr">
              <a:spcAft>
                <a:spcPts val="350"/>
              </a:spcAft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психотропных ЛП</a:t>
            </a:r>
          </a:p>
          <a:p>
            <a:pPr marR="154500" algn="ctr"/>
            <a:r>
              <a:rPr lang="ru" sz="1700" i="1">
                <a:solidFill>
                  <a:srgbClr val="06044F"/>
                </a:solidFill>
                <a:latin typeface="Arial"/>
              </a:rPr>
              <a:t>Приложение 1 к Приказу М3 РФ </a:t>
            </a:r>
            <a:r>
              <a:rPr lang="en-US" i="1">
                <a:solidFill>
                  <a:srgbClr val="06044F"/>
                </a:solidFill>
                <a:latin typeface="Arial"/>
              </a:rPr>
              <a:t>N° </a:t>
            </a:r>
            <a:r>
              <a:rPr lang="ru" i="1">
                <a:solidFill>
                  <a:srgbClr val="06044F"/>
                </a:solidFill>
                <a:latin typeface="Arial"/>
              </a:rPr>
              <a:t>4н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2496" y="1642872"/>
            <a:ext cx="7741920" cy="1472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32300">
              <a:lnSpc>
                <a:spcPct val="78000"/>
              </a:lnSpc>
            </a:pPr>
            <a:r>
              <a:rPr lang="ru" sz="2000">
                <a:solidFill>
                  <a:srgbClr val="0000FF"/>
                </a:solidFill>
                <a:latin typeface="Lucida Sans Unicode"/>
              </a:rPr>
              <a:t>25. Рецепты на производные барбитуровой кислоты,</a:t>
            </a:r>
          </a:p>
          <a:p>
            <a:pPr>
              <a:lnSpc>
                <a:spcPct val="78000"/>
              </a:lnSpc>
            </a:pPr>
            <a:r>
              <a:rPr lang="ru" sz="2000">
                <a:solidFill>
                  <a:srgbClr val="0000FF"/>
                </a:solidFill>
                <a:latin typeface="Lucida Sans Unicode"/>
              </a:rPr>
              <a:t>комбинированные ЛП, содержащие кодеин (его соли), иные</a:t>
            </a:r>
          </a:p>
          <a:p>
            <a:pPr>
              <a:lnSpc>
                <a:spcPct val="78000"/>
              </a:lnSpc>
            </a:pPr>
            <a:r>
              <a:rPr lang="ru" sz="2000">
                <a:solidFill>
                  <a:srgbClr val="0000FF"/>
                </a:solidFill>
                <a:latin typeface="Lucida Sans Unicode"/>
              </a:rPr>
              <a:t>комбинированные ЛП, подлежащие ПКУ, ЛП, обладающие анаболической активностью в соответствии с основным фармакологическим действием, для лечения пациентов с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2120" y="3163824"/>
            <a:ext cx="8567928" cy="2590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>
                <a:solidFill>
                  <a:srgbClr val="0000FF"/>
                </a:solidFill>
                <a:latin typeface="Lucida Sans Unicode"/>
              </a:rPr>
              <a:t>хроническими заболеваниями могут выписываться </a:t>
            </a:r>
            <a:r>
              <a:rPr lang="ru" sz="2000" b="1">
                <a:solidFill>
                  <a:srgbClr val="0000FF"/>
                </a:solidFill>
                <a:latin typeface="Lucida Sans Unicode"/>
              </a:rPr>
              <a:t>на курс лечения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2496" y="3422904"/>
            <a:ext cx="8607552" cy="29565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2000" b="1">
                <a:solidFill>
                  <a:srgbClr val="0000FF"/>
                </a:solidFill>
                <a:latin typeface="Lucida Sans Unicode"/>
              </a:rPr>
              <a:t>до 60 дней</a:t>
            </a:r>
            <a:r>
              <a:rPr lang="ru" sz="2000">
                <a:solidFill>
                  <a:srgbClr val="0000FF"/>
                </a:solidFill>
                <a:latin typeface="Lucida Sans Unicode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41320" y="4084320"/>
            <a:ext cx="6992112" cy="1618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131376"/>
            <a:r>
              <a:rPr lang="ru" sz="1600" i="1">
                <a:solidFill>
                  <a:srgbClr val="000066"/>
                </a:solidFill>
                <a:latin typeface="Arial"/>
              </a:rPr>
              <a:t>заверяется:</a:t>
            </a:r>
          </a:p>
          <a:p>
            <a:pPr marL="1638876"/>
            <a:r>
              <a:rPr lang="ru" sz="1600" i="1">
                <a:solidFill>
                  <a:srgbClr val="333399"/>
                </a:solidFill>
                <a:latin typeface="Arial"/>
              </a:rPr>
              <a:t>надпись</a:t>
            </a:r>
          </a:p>
          <a:p>
            <a:pPr marL="4305876">
              <a:lnSpc>
                <a:spcPct val="75000"/>
              </a:lnSpc>
            </a:pPr>
            <a:r>
              <a:rPr lang="ru" sz="2000">
                <a:solidFill>
                  <a:srgbClr val="000066"/>
                </a:solidFill>
                <a:latin typeface="Arial"/>
              </a:rPr>
              <a:t>• </a:t>
            </a:r>
            <a:r>
              <a:rPr lang="ru" sz="2000">
                <a:latin typeface="Arial"/>
              </a:rPr>
              <a:t>подписью</a:t>
            </a:r>
          </a:p>
          <a:p>
            <a:pPr>
              <a:lnSpc>
                <a:spcPct val="75000"/>
              </a:lnSpc>
            </a:pPr>
            <a:r>
              <a:rPr lang="ru" sz="2000" b="1">
                <a:latin typeface="Arial"/>
              </a:rPr>
              <a:t>«По специальному назначению»</a:t>
            </a:r>
          </a:p>
          <a:p>
            <a:pPr marL="4305876">
              <a:lnSpc>
                <a:spcPct val="75000"/>
              </a:lnSpc>
              <a:spcAft>
                <a:spcPts val="700"/>
              </a:spcAft>
            </a:pPr>
            <a:r>
              <a:rPr lang="ru">
                <a:latin typeface="Arial"/>
              </a:rPr>
              <a:t>медицинского работника</a:t>
            </a:r>
          </a:p>
          <a:p>
            <a:pPr marL="4305876"/>
            <a:r>
              <a:rPr lang="ru" sz="2000">
                <a:latin typeface="Arial"/>
              </a:rPr>
              <a:t>• печатью МО</a:t>
            </a:r>
          </a:p>
          <a:p>
            <a:pPr marL="4305876"/>
            <a:r>
              <a:rPr lang="ru" sz="2000" b="1">
                <a:latin typeface="Arial"/>
              </a:rPr>
              <a:t>«Для рецептов»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568" y="1018032"/>
            <a:ext cx="969264" cy="2932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32" y="4535424"/>
            <a:ext cx="877824" cy="1438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7064" y="76200"/>
            <a:ext cx="7254240" cy="7955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1900">
                <a:solidFill>
                  <a:srgbClr val="312F86"/>
                </a:solidFill>
                <a:latin typeface="Arial"/>
              </a:rPr>
              <a:t>Правила оформления рецептов при превышении норм отпуска или увеличении срока действия рецепта</a:t>
            </a:r>
          </a:p>
          <a:p>
            <a:pPr algn="ctr">
              <a:lnSpc>
                <a:spcPct val="112000"/>
              </a:lnSpc>
            </a:pPr>
            <a:r>
              <a:rPr lang="ru" sz="1700" i="1">
                <a:solidFill>
                  <a:srgbClr val="312F86"/>
                </a:solidFill>
                <a:latin typeface="Arial"/>
              </a:rPr>
              <a:t>Приказ М3</a:t>
            </a:r>
            <a:r>
              <a:rPr lang="ru" sz="1900">
                <a:solidFill>
                  <a:srgbClr val="312F86"/>
                </a:solidFill>
                <a:latin typeface="Arial"/>
              </a:rPr>
              <a:t> </a:t>
            </a:r>
            <a:r>
              <a:rPr lang="en-US" sz="1900">
                <a:solidFill>
                  <a:srgbClr val="312F86"/>
                </a:solidFill>
                <a:latin typeface="Arial"/>
              </a:rPr>
              <a:t>N2 </a:t>
            </a:r>
            <a:r>
              <a:rPr lang="ru" sz="1900">
                <a:solidFill>
                  <a:srgbClr val="312F86"/>
                </a:solidFill>
                <a:latin typeface="Arial"/>
              </a:rPr>
              <a:t>4н, </a:t>
            </a:r>
            <a:r>
              <a:rPr lang="ru" sz="1700" i="1">
                <a:solidFill>
                  <a:srgbClr val="312F86"/>
                </a:solidFill>
                <a:latin typeface="Arial"/>
              </a:rPr>
              <a:t>приложение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2496" y="1097280"/>
            <a:ext cx="4718304" cy="2798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000">
                <a:solidFill>
                  <a:srgbClr val="0000FF"/>
                </a:solidFill>
                <a:latin typeface="Arial"/>
              </a:rPr>
              <a:t>Рецепты, выписанные на бланках</a:t>
            </a:r>
          </a:p>
          <a:p>
            <a:pPr algn="ctr">
              <a:lnSpc>
                <a:spcPct val="95000"/>
              </a:lnSpc>
            </a:pPr>
            <a:r>
              <a:rPr lang="ru" sz="2400" b="1">
                <a:solidFill>
                  <a:srgbClr val="000066"/>
                </a:solidFill>
                <a:latin typeface="Arial"/>
              </a:rPr>
              <a:t>107/у-НП </a:t>
            </a:r>
            <a:r>
              <a:rPr lang="ru" sz="1600" b="1">
                <a:solidFill>
                  <a:srgbClr val="0000FF"/>
                </a:solidFill>
                <a:latin typeface="Arial"/>
              </a:rPr>
              <a:t>или </a:t>
            </a:r>
            <a:r>
              <a:rPr lang="en-US" sz="2400" b="1">
                <a:solidFill>
                  <a:srgbClr val="000066"/>
                </a:solidFill>
                <a:latin typeface="Arial"/>
              </a:rPr>
              <a:t>N </a:t>
            </a:r>
            <a:r>
              <a:rPr lang="ru" sz="2400" b="1">
                <a:solidFill>
                  <a:srgbClr val="000066"/>
                </a:solidFill>
                <a:latin typeface="Arial"/>
              </a:rPr>
              <a:t>148-1/у-88 </a:t>
            </a:r>
            <a:r>
              <a:rPr lang="ru" b="1">
                <a:solidFill>
                  <a:srgbClr val="0000FF"/>
                </a:solidFill>
                <a:latin typeface="Arial"/>
              </a:rPr>
              <a:t>- Увеличение количества ЛП не более</a:t>
            </a:r>
          </a:p>
          <a:p>
            <a:pPr algn="just">
              <a:lnSpc>
                <a:spcPct val="93000"/>
              </a:lnSpc>
            </a:pPr>
            <a:r>
              <a:rPr lang="ru" b="1">
                <a:solidFill>
                  <a:srgbClr val="0000FF"/>
                </a:solidFill>
                <a:latin typeface="Arial"/>
              </a:rPr>
              <a:t>чем в 2 раза </a:t>
            </a:r>
            <a:r>
              <a:rPr lang="ru" sz="1600">
                <a:latin typeface="Arial"/>
              </a:rPr>
              <a:t>по сравнению с количеством,</a:t>
            </a:r>
          </a:p>
          <a:p>
            <a:pPr algn="just"/>
            <a:r>
              <a:rPr lang="ru" sz="1600">
                <a:latin typeface="Arial"/>
              </a:rPr>
              <a:t>указанным в </a:t>
            </a:r>
            <a:r>
              <a:rPr lang="ru" sz="1600">
                <a:solidFill>
                  <a:srgbClr val="333399"/>
                </a:solidFill>
                <a:latin typeface="Arial"/>
              </a:rPr>
              <a:t>приложении 1 к Порядку...</a:t>
            </a:r>
          </a:p>
          <a:p>
            <a:pPr indent="342900"/>
            <a:r>
              <a:rPr lang="ru" sz="2200">
                <a:solidFill>
                  <a:srgbClr val="0000FF"/>
                </a:solidFill>
                <a:latin typeface="Arial"/>
              </a:rPr>
              <a:t>- </a:t>
            </a:r>
            <a:r>
              <a:rPr lang="ru" b="1">
                <a:solidFill>
                  <a:srgbClr val="0000FF"/>
                </a:solidFill>
                <a:latin typeface="Arial"/>
              </a:rPr>
              <a:t>Выписывание на курс лечения до 60 дней </a:t>
            </a:r>
            <a:r>
              <a:rPr lang="ru" sz="1600" b="1">
                <a:latin typeface="Arial"/>
              </a:rPr>
              <a:t>(</a:t>
            </a:r>
            <a:r>
              <a:rPr lang="ru" sz="1600">
                <a:latin typeface="Arial"/>
              </a:rPr>
              <a:t>производные барбитуровой кислоты,</a:t>
            </a:r>
          </a:p>
          <a:p>
            <a:pPr algn="just"/>
            <a:r>
              <a:rPr lang="ru" sz="1600">
                <a:latin typeface="Arial"/>
              </a:rPr>
              <a:t>комбинированные ЛП, содержащие кодеин (его соли), иные комбинированные ЛП, подлежащие ПКУ, ЛП, обладающие анаболич. активностью).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2120" y="4242816"/>
            <a:ext cx="4575048" cy="1429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2000">
                <a:solidFill>
                  <a:srgbClr val="0000FF"/>
                </a:solidFill>
                <a:latin typeface="Arial"/>
              </a:rPr>
              <a:t>Рецепты, выписанные на бланках</a:t>
            </a:r>
          </a:p>
          <a:p>
            <a:pPr algn="ctr"/>
            <a:r>
              <a:rPr lang="ru" sz="2400" b="1">
                <a:solidFill>
                  <a:srgbClr val="000066"/>
                </a:solidFill>
                <a:latin typeface="Arial"/>
              </a:rPr>
              <a:t>107-1/у</a:t>
            </a:r>
          </a:p>
          <a:p>
            <a:pPr indent="342900" algn="just"/>
            <a:r>
              <a:rPr lang="ru">
                <a:solidFill>
                  <a:srgbClr val="0000FF"/>
                </a:solidFill>
                <a:latin typeface="Arial"/>
              </a:rPr>
              <a:t>При выписывании рецептов пациентам с заболеваниями, требующими</a:t>
            </a:r>
          </a:p>
          <a:p>
            <a:pPr algn="just"/>
            <a:r>
              <a:rPr lang="ru" b="1">
                <a:solidFill>
                  <a:srgbClr val="0000FF"/>
                </a:solidFill>
                <a:latin typeface="Arial"/>
              </a:rPr>
              <a:t>длительного курса лечения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5727192"/>
            <a:ext cx="2709672" cy="2377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 b="1">
                <a:solidFill>
                  <a:srgbClr val="025A73"/>
                </a:solidFill>
                <a:latin typeface="Arial"/>
              </a:rPr>
              <a:t>| </a:t>
            </a:r>
            <a:r>
              <a:rPr lang="ru" sz="1600" b="1">
                <a:solidFill>
                  <a:srgbClr val="0000CC"/>
                </a:solidFill>
                <a:latin typeface="Arial"/>
              </a:rPr>
              <a:t>■ </a:t>
            </a:r>
            <a:r>
              <a:rPr lang="ru" sz="1600">
                <a:solidFill>
                  <a:srgbClr val="0000CC"/>
                </a:solidFill>
                <a:latin typeface="Arial"/>
              </a:rPr>
              <a:t>срок действия рецепта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5964936"/>
            <a:ext cx="4773168" cy="679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4500" indent="342900" algn="just"/>
            <a:r>
              <a:rPr lang="ru" sz="1600">
                <a:latin typeface="Arial"/>
              </a:rPr>
              <a:t>от 2-х месяцев до 12 месяцев</a:t>
            </a:r>
          </a:p>
          <a:p>
            <a:pPr marL="154500"/>
            <a:r>
              <a:rPr lang="ru" sz="1000">
                <a:solidFill>
                  <a:srgbClr val="0000CC"/>
                </a:solidFill>
                <a:latin typeface="Arial"/>
              </a:rPr>
              <a:t>■ </a:t>
            </a:r>
            <a:r>
              <a:rPr lang="ru" sz="1600">
                <a:solidFill>
                  <a:srgbClr val="0000CC"/>
                </a:solidFill>
                <a:latin typeface="Arial"/>
              </a:rPr>
              <a:t>периодичность отпуска ЛП (</a:t>
            </a:r>
            <a:r>
              <a:rPr lang="ru" sz="1600">
                <a:latin typeface="Arial"/>
              </a:rPr>
              <a:t>еженедельно, ежемесячно и иные периоды</a:t>
            </a:r>
            <a:r>
              <a:rPr lang="ru" sz="1600">
                <a:solidFill>
                  <a:srgbClr val="0000CC"/>
                </a:solidFill>
                <a:latin typeface="Arial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90104" y="1121664"/>
            <a:ext cx="2542032" cy="24201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" i="1" dirty="0">
                <a:solidFill>
                  <a:srgbClr val="000066"/>
                </a:solidFill>
                <a:latin typeface="Arial"/>
              </a:rPr>
              <a:t>надпись</a:t>
            </a:r>
          </a:p>
          <a:p>
            <a:pPr algn="ctr">
              <a:lnSpc>
                <a:spcPct val="115000"/>
              </a:lnSpc>
              <a:spcAft>
                <a:spcPts val="420"/>
              </a:spcAft>
            </a:pPr>
            <a:r>
              <a:rPr lang="ru" i="1" dirty="0">
                <a:latin typeface="Arial"/>
              </a:rPr>
              <a:t>"</a:t>
            </a:r>
            <a:r>
              <a:rPr lang="ru" b="1" dirty="0">
                <a:latin typeface="Arial"/>
              </a:rPr>
              <a:t>По специальному назначению"</a:t>
            </a:r>
            <a:r>
              <a:rPr lang="ru" dirty="0">
                <a:latin typeface="Arial"/>
              </a:rPr>
              <a:t>,</a:t>
            </a:r>
          </a:p>
          <a:p>
            <a:pPr marR="764100" algn="r">
              <a:lnSpc>
                <a:spcPct val="126000"/>
              </a:lnSpc>
            </a:pPr>
            <a:r>
              <a:rPr lang="ru" i="1" dirty="0">
                <a:solidFill>
                  <a:srgbClr val="000066"/>
                </a:solidFill>
                <a:latin typeface="Arial"/>
              </a:rPr>
              <a:t>заверяется </a:t>
            </a:r>
            <a:r>
              <a:rPr lang="ru" dirty="0">
                <a:solidFill>
                  <a:srgbClr val="000066"/>
                </a:solidFill>
                <a:latin typeface="Lucida Sans Unicode"/>
              </a:rPr>
              <a:t>- </a:t>
            </a:r>
            <a:r>
              <a:rPr lang="ru" sz="1600" b="1" dirty="0">
                <a:latin typeface="Arial"/>
              </a:rPr>
              <a:t>подписью</a:t>
            </a:r>
          </a:p>
          <a:p>
            <a:pPr marL="306900" indent="-342900"/>
            <a:r>
              <a:rPr lang="ru" sz="1600" b="1" dirty="0">
                <a:latin typeface="Arial"/>
              </a:rPr>
              <a:t>медицинского работника </a:t>
            </a:r>
            <a:r>
              <a:rPr lang="ru" sz="1600" dirty="0">
                <a:latin typeface="Arial"/>
              </a:rPr>
              <a:t>- </a:t>
            </a:r>
            <a:r>
              <a:rPr lang="ru" sz="1600" b="1" dirty="0">
                <a:latin typeface="Arial"/>
              </a:rPr>
              <a:t>печатью МО</a:t>
            </a:r>
          </a:p>
          <a:p>
            <a:pPr marR="218000" algn="r"/>
            <a:r>
              <a:rPr lang="ru" b="1" dirty="0">
                <a:latin typeface="Arial"/>
              </a:rPr>
              <a:t>"Для рецептов".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14488" y="3928872"/>
            <a:ext cx="2542032" cy="2340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ct val="111000"/>
              </a:lnSpc>
            </a:pPr>
            <a:r>
              <a:rPr lang="ru" i="1">
                <a:solidFill>
                  <a:srgbClr val="000066"/>
                </a:solidFill>
                <a:latin typeface="Arial"/>
              </a:rPr>
              <a:t>отметка</a:t>
            </a:r>
          </a:p>
          <a:p>
            <a:pPr indent="177800">
              <a:lnSpc>
                <a:spcPct val="111000"/>
              </a:lnSpc>
              <a:spcAft>
                <a:spcPts val="420"/>
              </a:spcAft>
            </a:pPr>
            <a:r>
              <a:rPr lang="ru" b="1">
                <a:latin typeface="Arial"/>
              </a:rPr>
              <a:t>«По специальному назначению»</a:t>
            </a:r>
            <a:r>
              <a:rPr lang="ru">
                <a:latin typeface="Arial"/>
              </a:rPr>
              <a:t>,</a:t>
            </a:r>
          </a:p>
          <a:p>
            <a:pPr algn="ctr">
              <a:lnSpc>
                <a:spcPct val="111000"/>
              </a:lnSpc>
              <a:spcAft>
                <a:spcPts val="420"/>
              </a:spcAft>
            </a:pPr>
            <a:r>
              <a:rPr lang="ru" i="1">
                <a:solidFill>
                  <a:srgbClr val="000066"/>
                </a:solidFill>
                <a:latin typeface="Arial"/>
              </a:rPr>
              <a:t>заверяется</a:t>
            </a:r>
          </a:p>
          <a:p>
            <a:pPr algn="ctr">
              <a:lnSpc>
                <a:spcPct val="95000"/>
              </a:lnSpc>
            </a:pPr>
            <a:r>
              <a:rPr lang="ru">
                <a:solidFill>
                  <a:srgbClr val="000066"/>
                </a:solidFill>
                <a:latin typeface="Lucida Sans Unicode"/>
              </a:rPr>
              <a:t>- </a:t>
            </a:r>
            <a:r>
              <a:rPr lang="ru" sz="1600" b="1">
                <a:latin typeface="Arial"/>
              </a:rPr>
              <a:t>подписью и печатью медицинского работника </a:t>
            </a:r>
            <a:r>
              <a:rPr lang="ru" sz="1400" b="1">
                <a:latin typeface="Arial"/>
              </a:rPr>
              <a:t>- </a:t>
            </a:r>
            <a:r>
              <a:rPr lang="ru" sz="1600" b="1">
                <a:latin typeface="Arial"/>
              </a:rPr>
              <a:t>печатью МО</a:t>
            </a:r>
          </a:p>
          <a:p>
            <a:pPr algn="ctr"/>
            <a:r>
              <a:rPr lang="ru" b="1">
                <a:latin typeface="Arial"/>
              </a:rPr>
              <a:t>"Для рецептов".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872CC-DB4A-4962-B33C-927DEA6E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4B55B-0FAF-4CE8-8642-7A01D5C2B7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DBDEA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В рамках выборочного контроля качества лекарственных средств за 1 квартал 2019 года сотрудниками ТО Росздравнадзора по Липецкой области отобрано 4 образца лекарственных препаратов по критериям отбора,  установленным Территориальным органом, получен результат проведенной экспертизы в отношении 1 образца лекарственного препарата, образец соответствует требованиям нормативной документации.</a:t>
            </a:r>
          </a:p>
          <a:p>
            <a:r>
              <a:rPr lang="ru-RU" dirty="0"/>
              <a:t>По индивидуальному заданию Росздравнадзора, по отбору образцов лекарственных препаратов у производителя АО «Рафарма», сотрудниками ТО Росздравнадзора по Липецкой области отобрано 7 образцов лекарственных препаратов и 4 образца фармацевтических субстанций, используемых при производстве лекарственных препаратов, экспертиза не завершена.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BED7D-497D-4862-B96F-625133E21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726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74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528" y="219456"/>
            <a:ext cx="7403592" cy="1008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400" b="1">
                <a:solidFill>
                  <a:srgbClr val="312F86"/>
                </a:solidFill>
                <a:latin typeface="Arial"/>
              </a:rPr>
              <a:t>Нормы выписывания и отпуска наркотических и</a:t>
            </a:r>
          </a:p>
          <a:p>
            <a:pPr algn="ctr">
              <a:spcAft>
                <a:spcPts val="350"/>
              </a:spcAft>
            </a:pPr>
            <a:r>
              <a:rPr lang="ru" sz="2400" b="1">
                <a:solidFill>
                  <a:srgbClr val="312F86"/>
                </a:solidFill>
                <a:latin typeface="Arial"/>
              </a:rPr>
              <a:t>психотропных ЛП</a:t>
            </a:r>
          </a:p>
          <a:p>
            <a:pPr marR="154500" algn="ctr"/>
            <a:r>
              <a:rPr lang="ru" sz="1700" i="1">
                <a:solidFill>
                  <a:srgbClr val="06044F"/>
                </a:solidFill>
                <a:latin typeface="Arial"/>
              </a:rPr>
              <a:t>Приложение 1 к Приказу М3 РФ </a:t>
            </a:r>
            <a:r>
              <a:rPr lang="ru" i="1">
                <a:solidFill>
                  <a:srgbClr val="06044F"/>
                </a:solidFill>
                <a:latin typeface="Arial"/>
              </a:rPr>
              <a:t>№ 4н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3757" y="2020824"/>
            <a:ext cx="8054475" cy="18682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78000"/>
              </a:lnSpc>
            </a:pPr>
            <a:r>
              <a:rPr lang="ru" sz="2400" dirty="0">
                <a:solidFill>
                  <a:srgbClr val="000066"/>
                </a:solidFill>
                <a:latin typeface="Lucida Sans Unicode"/>
              </a:rPr>
              <a:t>15. </a:t>
            </a:r>
            <a:r>
              <a:rPr lang="ru" sz="2800" dirty="0">
                <a:solidFill>
                  <a:srgbClr val="0066FF"/>
                </a:solidFill>
                <a:latin typeface="Lucida Sans Unicode"/>
              </a:rPr>
              <a:t>При назначении ЛП, включенных в перечень ПКУ, доза которых </a:t>
            </a:r>
            <a:r>
              <a:rPr lang="ru" sz="2800" b="1" dirty="0">
                <a:solidFill>
                  <a:srgbClr val="0066FF"/>
                </a:solidFill>
                <a:latin typeface="Lucida Sans Unicode"/>
              </a:rPr>
              <a:t>превышает высший однократный прием</a:t>
            </a:r>
            <a:r>
              <a:rPr lang="ru" sz="2800" dirty="0">
                <a:solidFill>
                  <a:srgbClr val="0066FF"/>
                </a:solidFill>
                <a:latin typeface="Lucida Sans Unicode"/>
              </a:rPr>
              <a:t>, медицинский работник обозначает дозу этого препарата </a:t>
            </a:r>
            <a:r>
              <a:rPr lang="ru" sz="2800" b="1" u="sng" dirty="0">
                <a:solidFill>
                  <a:srgbClr val="0066FF"/>
                </a:solidFill>
                <a:latin typeface="Lucida Sans Unicode"/>
              </a:rPr>
              <a:t>прописью и ставит восклицательный знак</a:t>
            </a:r>
            <a:r>
              <a:rPr lang="ru" sz="2400" b="1" dirty="0">
                <a:solidFill>
                  <a:srgbClr val="0066FF"/>
                </a:solidFill>
                <a:latin typeface="Lucida Sans Unicode"/>
              </a:rPr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227576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1344" y="185928"/>
            <a:ext cx="7708392" cy="6035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Bef>
                <a:spcPts val="420"/>
              </a:spcBef>
              <a:spcAft>
                <a:spcPts val="140"/>
              </a:spcAft>
            </a:pPr>
            <a:r>
              <a:rPr lang="ru" sz="2200" b="1" dirty="0">
                <a:solidFill>
                  <a:srgbClr val="312F86"/>
                </a:solidFill>
                <a:latin typeface="Arial"/>
              </a:rPr>
              <a:t>Правила оформления рецептов на бумажном носителе</a:t>
            </a:r>
          </a:p>
          <a:p>
            <a:pPr algn="ctr"/>
            <a:r>
              <a:rPr lang="ru" sz="1700" i="1" dirty="0">
                <a:solidFill>
                  <a:srgbClr val="312F86"/>
                </a:solidFill>
                <a:latin typeface="Arial"/>
              </a:rPr>
              <a:t>(Приказ М3 РФ от </a:t>
            </a:r>
            <a:r>
              <a:rPr lang="ru" i="1" dirty="0">
                <a:solidFill>
                  <a:srgbClr val="312F86"/>
                </a:solidFill>
                <a:latin typeface="Arial"/>
              </a:rPr>
              <a:t>14.01.2019 г. № 4н </a:t>
            </a:r>
            <a:r>
              <a:rPr lang="ru" sz="1700" i="1" dirty="0">
                <a:solidFill>
                  <a:srgbClr val="312F86"/>
                </a:solidFill>
                <a:latin typeface="Arial"/>
              </a:rPr>
              <a:t>приложение </a:t>
            </a:r>
            <a:r>
              <a:rPr lang="ru" i="1" dirty="0">
                <a:solidFill>
                  <a:srgbClr val="312F86"/>
                </a:solidFill>
                <a:latin typeface="Arial"/>
              </a:rPr>
              <a:t>1)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6880" y="993648"/>
            <a:ext cx="8784336" cy="444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6000"/>
              </a:lnSpc>
            </a:pPr>
            <a:r>
              <a:rPr lang="ru" sz="1400">
                <a:latin typeface="Arial"/>
              </a:rPr>
              <a:t>• </a:t>
            </a:r>
            <a:r>
              <a:rPr lang="ru" sz="1400">
                <a:solidFill>
                  <a:srgbClr val="0000CC"/>
                </a:solidFill>
                <a:latin typeface="Arial"/>
              </a:rPr>
              <a:t>Состав ЛП, лекарственная форма и обращение медицинского работника к фармацевтическому</a:t>
            </a:r>
          </a:p>
          <a:p>
            <a:pPr>
              <a:lnSpc>
                <a:spcPct val="126000"/>
              </a:lnSpc>
              <a:spcAft>
                <a:spcPts val="700"/>
              </a:spcAft>
            </a:pPr>
            <a:r>
              <a:rPr lang="ru" sz="1400">
                <a:solidFill>
                  <a:srgbClr val="0000CC"/>
                </a:solidFill>
                <a:latin typeface="Arial"/>
              </a:rPr>
              <a:t>работнику об отпуске ЛП оформляются </a:t>
            </a:r>
            <a:r>
              <a:rPr lang="ru" sz="1400" b="1">
                <a:solidFill>
                  <a:srgbClr val="0000CC"/>
                </a:solidFill>
                <a:latin typeface="Arial"/>
              </a:rPr>
              <a:t>на латинском языке в родительном падеже</a:t>
            </a:r>
            <a:r>
              <a:rPr lang="ru" sz="1400">
                <a:solidFill>
                  <a:srgbClr val="0000CC"/>
                </a:solidFill>
                <a:latin typeface="Arial"/>
              </a:rPr>
              <a:t>.</a:t>
            </a:r>
          </a:p>
          <a:p>
            <a:pPr>
              <a:spcAft>
                <a:spcPts val="280"/>
              </a:spcAft>
            </a:pPr>
            <a:r>
              <a:rPr lang="ru" sz="1600">
                <a:latin typeface="Arial"/>
              </a:rPr>
              <a:t>• </a:t>
            </a:r>
            <a:r>
              <a:rPr lang="ru" sz="1600">
                <a:solidFill>
                  <a:srgbClr val="0000CC"/>
                </a:solidFill>
                <a:latin typeface="Arial"/>
              </a:rPr>
              <a:t>При оформлении рецептурных бланков допускается использование сокращений</a:t>
            </a:r>
          </a:p>
          <a:p>
            <a:pPr>
              <a:lnSpc>
                <a:spcPct val="122000"/>
              </a:lnSpc>
              <a:spcAft>
                <a:spcPts val="700"/>
              </a:spcAft>
            </a:pPr>
            <a:r>
              <a:rPr lang="ru" sz="1600">
                <a:solidFill>
                  <a:srgbClr val="0000CC"/>
                </a:solidFill>
                <a:latin typeface="Arial"/>
              </a:rPr>
              <a:t>(приложение </a:t>
            </a:r>
            <a:r>
              <a:rPr lang="en-US" sz="1600">
                <a:solidFill>
                  <a:srgbClr val="0000CC"/>
                </a:solidFill>
                <a:latin typeface="Arial"/>
              </a:rPr>
              <a:t>N </a:t>
            </a:r>
            <a:r>
              <a:rPr lang="ru" sz="1600">
                <a:solidFill>
                  <a:srgbClr val="0000CC"/>
                </a:solidFill>
                <a:latin typeface="Arial"/>
              </a:rPr>
              <a:t>2 к настоящему Порядку). </a:t>
            </a:r>
            <a:r>
              <a:rPr lang="ru" sz="1400" b="1">
                <a:solidFill>
                  <a:srgbClr val="0000CC"/>
                </a:solidFill>
                <a:latin typeface="Arial"/>
              </a:rPr>
              <a:t>Не допускается </a:t>
            </a:r>
            <a:r>
              <a:rPr lang="ru" sz="1400">
                <a:solidFill>
                  <a:srgbClr val="0000CC"/>
                </a:solidFill>
                <a:latin typeface="Arial"/>
              </a:rPr>
              <a:t>сокращение близких по наименованиям ингредиентов, составляющих ЛП, не позволяющих установить, какой именно лекарственный препарат назначен.</a:t>
            </a:r>
          </a:p>
          <a:p>
            <a:pPr>
              <a:lnSpc>
                <a:spcPct val="125000"/>
              </a:lnSpc>
              <a:spcAft>
                <a:spcPts val="700"/>
              </a:spcAft>
            </a:pPr>
            <a:r>
              <a:rPr lang="ru" sz="1400">
                <a:latin typeface="Arial"/>
              </a:rPr>
              <a:t>• </a:t>
            </a:r>
            <a:r>
              <a:rPr lang="ru" sz="1400">
                <a:solidFill>
                  <a:srgbClr val="0000CC"/>
                </a:solidFill>
                <a:latin typeface="Arial"/>
              </a:rPr>
              <a:t>Способ применения ЛП обозначается с указанием дозы, частоты, времени приема относительно сна (утром, на ночь) и его длительности, а для лекарственных препаратов, взаимодействующих с пищей, -времени их употребления относительно приема пищи (до еды, во время еды, после еды).</a:t>
            </a:r>
          </a:p>
          <a:p>
            <a:pPr>
              <a:lnSpc>
                <a:spcPct val="126000"/>
              </a:lnSpc>
            </a:pPr>
            <a:r>
              <a:rPr lang="ru" sz="1400">
                <a:latin typeface="Arial"/>
              </a:rPr>
              <a:t>• </a:t>
            </a:r>
            <a:r>
              <a:rPr lang="ru" sz="1400">
                <a:solidFill>
                  <a:srgbClr val="0000CC"/>
                </a:solidFill>
                <a:latin typeface="Arial"/>
              </a:rPr>
              <a:t>При необходимости немедленного или срочного (в течение двух рабочих дней) отпуска</a:t>
            </a:r>
          </a:p>
          <a:p>
            <a:pPr>
              <a:lnSpc>
                <a:spcPct val="126000"/>
              </a:lnSpc>
            </a:pPr>
            <a:r>
              <a:rPr lang="ru" sz="1400">
                <a:solidFill>
                  <a:srgbClr val="0000CC"/>
                </a:solidFill>
                <a:latin typeface="Arial"/>
              </a:rPr>
              <a:t>лекарственного препарата пациенту в верхней части рецепта на бумажном носителе проставляются</a:t>
            </a:r>
          </a:p>
          <a:p>
            <a:pPr>
              <a:lnSpc>
                <a:spcPct val="126000"/>
              </a:lnSpc>
            </a:pPr>
            <a:r>
              <a:rPr lang="ru" sz="1400">
                <a:solidFill>
                  <a:srgbClr val="0000CC"/>
                </a:solidFill>
                <a:latin typeface="Arial"/>
              </a:rPr>
              <a:t>обозначения </a:t>
            </a:r>
            <a:r>
              <a:rPr lang="en-US" sz="1400" b="1">
                <a:solidFill>
                  <a:srgbClr val="0000CC"/>
                </a:solidFill>
                <a:latin typeface="Arial"/>
              </a:rPr>
              <a:t>"cito" </a:t>
            </a:r>
            <a:r>
              <a:rPr lang="ru" sz="1400">
                <a:solidFill>
                  <a:srgbClr val="0000CC"/>
                </a:solidFill>
                <a:latin typeface="Arial"/>
              </a:rPr>
              <a:t>(срочно) или </a:t>
            </a:r>
            <a:r>
              <a:rPr lang="en-US" sz="1400" b="1">
                <a:solidFill>
                  <a:srgbClr val="0000CC"/>
                </a:solidFill>
                <a:latin typeface="Arial"/>
              </a:rPr>
              <a:t>"statim" </a:t>
            </a:r>
            <a:r>
              <a:rPr lang="ru" sz="1400">
                <a:solidFill>
                  <a:srgbClr val="0000CC"/>
                </a:solidFill>
                <a:latin typeface="Arial"/>
              </a:rPr>
              <a:t>(немедленно). Аналогичные обозначения проставляются в</a:t>
            </a:r>
          </a:p>
          <a:p>
            <a:pPr>
              <a:lnSpc>
                <a:spcPct val="126000"/>
              </a:lnSpc>
              <a:spcAft>
                <a:spcPts val="700"/>
              </a:spcAft>
            </a:pPr>
            <a:r>
              <a:rPr lang="ru" sz="1400">
                <a:solidFill>
                  <a:srgbClr val="0000CC"/>
                </a:solidFill>
                <a:latin typeface="Arial"/>
              </a:rPr>
              <a:t>виде отметок при оформлении рецепта в форме электронного документа.</a:t>
            </a:r>
          </a:p>
          <a:p>
            <a:pPr>
              <a:spcAft>
                <a:spcPts val="280"/>
              </a:spcAft>
            </a:pPr>
            <a:r>
              <a:rPr lang="ru" sz="1600">
                <a:latin typeface="Arial"/>
              </a:rPr>
              <a:t>• </a:t>
            </a:r>
            <a:r>
              <a:rPr lang="ru" sz="1600">
                <a:solidFill>
                  <a:srgbClr val="0000CC"/>
                </a:solidFill>
                <a:latin typeface="Arial"/>
              </a:rPr>
              <a:t>При оформлении назначения </a:t>
            </a:r>
            <a:r>
              <a:rPr lang="ru" sz="1600" b="1">
                <a:solidFill>
                  <a:srgbClr val="0000CC"/>
                </a:solidFill>
                <a:latin typeface="Arial"/>
              </a:rPr>
              <a:t>готового ЛП </a:t>
            </a:r>
            <a:r>
              <a:rPr lang="ru" sz="1600">
                <a:solidFill>
                  <a:srgbClr val="0000CC"/>
                </a:solidFill>
                <a:latin typeface="Arial"/>
              </a:rPr>
              <a:t>в рецепте на бумажном носителе или</a:t>
            </a:r>
          </a:p>
          <a:p>
            <a:r>
              <a:rPr lang="ru" sz="1600">
                <a:solidFill>
                  <a:srgbClr val="0000CC"/>
                </a:solidFill>
                <a:latin typeface="Arial"/>
              </a:rPr>
              <a:t>рецепте в форме электронного документа </a:t>
            </a:r>
            <a:r>
              <a:rPr lang="ru" sz="1600" b="1">
                <a:solidFill>
                  <a:srgbClr val="0000CC"/>
                </a:solidFill>
                <a:latin typeface="Arial"/>
              </a:rPr>
              <a:t>количество </a:t>
            </a:r>
            <a:r>
              <a:rPr lang="ru" sz="1600">
                <a:solidFill>
                  <a:srgbClr val="0000CC"/>
                </a:solidFill>
                <a:latin typeface="Arial"/>
              </a:rPr>
              <a:t>действующих веществ указывается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9072" y="5538216"/>
            <a:ext cx="8671560" cy="1889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600" b="1">
                <a:solidFill>
                  <a:srgbClr val="0000CC"/>
                </a:solidFill>
                <a:latin typeface="Arial"/>
              </a:rPr>
              <a:t>в соответствии с инструкцией </a:t>
            </a:r>
            <a:r>
              <a:rPr lang="ru" sz="1600">
                <a:solidFill>
                  <a:srgbClr val="0000CC"/>
                </a:solidFill>
                <a:latin typeface="Arial"/>
              </a:rPr>
              <a:t>по медицинскому применению лекарственного препарата.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6144" y="5910072"/>
            <a:ext cx="7613904" cy="460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5000"/>
              </a:lnSpc>
            </a:pPr>
            <a:r>
              <a:rPr lang="ru" sz="1400">
                <a:solidFill>
                  <a:srgbClr val="0000CC"/>
                </a:solidFill>
                <a:latin typeface="Arial"/>
              </a:rPr>
              <a:t>ормлении назначения ЛП индивидуального изготовления в рецепте на бумажном носителе э в форме электронного документа количество твердых и сыпучих фармацевтических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2584" y="6425184"/>
            <a:ext cx="4949952" cy="2011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 sz="1400">
                <a:solidFill>
                  <a:srgbClr val="0000CC"/>
                </a:solidFill>
                <a:latin typeface="Arial"/>
              </a:rPr>
              <a:t>(0,001; 0,5; 1,0), жидких - в миллилитрах, граммах и каплях.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160" y="109728"/>
            <a:ext cx="7592568" cy="704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sz="1600">
                <a:solidFill>
                  <a:srgbClr val="333399"/>
                </a:solidFill>
                <a:latin typeface="Times New Roman"/>
              </a:rPr>
              <a:t>Дополнения к </a:t>
            </a:r>
            <a:r>
              <a:rPr lang="ru" sz="1600" b="1">
                <a:solidFill>
                  <a:srgbClr val="333399"/>
                </a:solidFill>
                <a:latin typeface="Times New Roman"/>
              </a:rPr>
              <a:t>перечню сокращений </a:t>
            </a:r>
            <a:r>
              <a:rPr lang="ru" sz="1600">
                <a:solidFill>
                  <a:srgbClr val="333399"/>
                </a:solidFill>
                <a:latin typeface="Times New Roman"/>
              </a:rPr>
              <a:t>при назначении ЛП Приложение </a:t>
            </a:r>
            <a:r>
              <a:rPr lang="en-US" sz="1600">
                <a:solidFill>
                  <a:srgbClr val="333399"/>
                </a:solidFill>
                <a:latin typeface="Times New Roman"/>
              </a:rPr>
              <a:t>N </a:t>
            </a:r>
            <a:r>
              <a:rPr lang="ru" sz="1600">
                <a:solidFill>
                  <a:srgbClr val="333399"/>
                </a:solidFill>
                <a:latin typeface="Times New Roman"/>
              </a:rPr>
              <a:t>2 к Порядку назначения лекарственных препаратов, утвержденному приказом Министерства здравоохранения РФ от 14 января 2019 г. </a:t>
            </a:r>
            <a:r>
              <a:rPr lang="en-US" sz="1600">
                <a:solidFill>
                  <a:srgbClr val="333399"/>
                </a:solidFill>
                <a:latin typeface="Times New Roman"/>
              </a:rPr>
              <a:t>N </a:t>
            </a:r>
            <a:r>
              <a:rPr lang="ru" sz="1600">
                <a:solidFill>
                  <a:srgbClr val="333399"/>
                </a:solidFill>
                <a:latin typeface="Times New Roman"/>
              </a:rPr>
              <a:t>4н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4688" y="847344"/>
          <a:ext cx="8802624" cy="5913120"/>
        </p:xfrm>
        <a:graphic>
          <a:graphicData uri="http://schemas.openxmlformats.org/drawingml/2006/table">
            <a:tbl>
              <a:tblPr/>
              <a:tblGrid>
                <a:gridCol w="246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176"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Сокращение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Полное написание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Перевод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aer.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aerozolum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аэрозоль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amp.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ampulla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ампула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aq. purif.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aqua purifikata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вода очищенная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caps.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capsula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капсула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emuls.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emulsio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эмульсия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gran.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granulum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гранулы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qtt. peror.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guttae peroralis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капли для приема внутрь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inf.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infusum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настой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tab(u)lettis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в таблетках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tab. prolong.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tab(u)lettis prolongatis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в таблетках с пролонгированным</a:t>
                      </a:r>
                    </a:p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высвобождением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tab. prolong. obd.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in tab(u)lettis prolongatis obductis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2000"/>
                        </a:lnSpc>
                      </a:pPr>
                      <a:r>
                        <a:rPr lang="ru" sz="1400">
                          <a:latin typeface="Times New Roman"/>
                        </a:rPr>
                        <a:t>в таблетках с пролонгированным высвобождением, покрытых оболочкой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lot.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lotion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лосьон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membr. bucc.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membranulae buccales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пленки защечные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mixt.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mixtura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микстура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pil.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pilula, pilulae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пилюля, пилюли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sol. peror.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solutio peroralis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раствор для приема внутрь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baseline="30000">
                          <a:latin typeface="Times New Roman"/>
                        </a:rPr>
                        <a:t>s</a:t>
                      </a:r>
                      <a:r>
                        <a:rPr lang="en-US" sz="1400">
                          <a:latin typeface="Times New Roman"/>
                        </a:rPr>
                        <a:t>p</a:t>
                      </a:r>
                      <a:r>
                        <a:rPr lang="en-US" sz="1400" baseline="30000">
                          <a:latin typeface="Times New Roman"/>
                        </a:rPr>
                        <a:t>r</a:t>
                      </a:r>
                      <a:r>
                        <a:rPr lang="en-US" sz="1400"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spray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спрей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spr. nas.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spray nasale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спрей назальный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susp.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suspensio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суспензия, взвесь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272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Times New Roman"/>
                        </a:rPr>
                        <a:t>STT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1400">
                          <a:latin typeface="Times New Roman"/>
                        </a:rPr>
                        <a:t>Systemata Therapeutica Transcutanea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Times New Roman"/>
                        </a:rPr>
                        <a:t>трансдермальная терапевтическая система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8152"/>
            <a:ext cx="3401568" cy="106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5112" y="228600"/>
            <a:ext cx="3822192" cy="63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0588"/>
            <a:r>
              <a:rPr lang="ru" sz="2400" b="1">
                <a:solidFill>
                  <a:srgbClr val="312F86"/>
                </a:solidFill>
                <a:latin typeface="Arial"/>
              </a:rPr>
              <a:t>Порядок отпуска ЛП</a:t>
            </a:r>
          </a:p>
          <a:p>
            <a:pPr>
              <a:lnSpc>
                <a:spcPct val="94000"/>
              </a:lnSpc>
            </a:pPr>
            <a:r>
              <a:rPr lang="ru" sz="2300">
                <a:solidFill>
                  <a:srgbClr val="312F86"/>
                </a:solidFill>
                <a:latin typeface="Arial"/>
              </a:rPr>
              <a:t>Приказ Минздрава № 403н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1264" y="1581912"/>
            <a:ext cx="8604504" cy="3505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268800" algn="ctr">
              <a:spcAft>
                <a:spcPts val="1540"/>
              </a:spcAft>
            </a:pPr>
            <a:r>
              <a:rPr lang="ru" sz="2000" b="1">
                <a:solidFill>
                  <a:srgbClr val="333399"/>
                </a:solidFill>
                <a:latin typeface="Arial"/>
              </a:rPr>
              <a:t>Рецепты, выписанные с нарушением правил, установленных Приказами МЗ № 1175н и № 54н:</a:t>
            </a:r>
          </a:p>
          <a:p>
            <a:pPr marL="302836" indent="-342900"/>
            <a:r>
              <a:rPr lang="ru" sz="2000">
                <a:solidFill>
                  <a:srgbClr val="0066FF"/>
                </a:solidFill>
                <a:latin typeface="Arial"/>
              </a:rPr>
              <a:t>- регистрируются в журнале, в котором указываются: </a:t>
            </a:r>
            <a:r>
              <a:rPr lang="ru" i="1">
                <a:solidFill>
                  <a:srgbClr val="0000CC"/>
                </a:solidFill>
                <a:latin typeface="Arial"/>
              </a:rPr>
              <a:t>выявленные нарушения в оформлении рецепта, ФИО (при наличии) медицинского работника, выписавшего рецепт, наименование медицинской организации, принятые меры</a:t>
            </a:r>
          </a:p>
          <a:p>
            <a:pPr marL="302836" indent="-342900"/>
            <a:r>
              <a:rPr lang="ru" sz="2000">
                <a:solidFill>
                  <a:srgbClr val="0066FF"/>
                </a:solidFill>
                <a:latin typeface="Arial"/>
              </a:rPr>
              <a:t>- отмечаются штампом </a:t>
            </a:r>
            <a:r>
              <a:rPr lang="ru" sz="2000" b="1">
                <a:latin typeface="Arial"/>
              </a:rPr>
              <a:t>"Рецепт недействителен»,</a:t>
            </a:r>
          </a:p>
          <a:p>
            <a:pPr marL="302836" indent="-342900">
              <a:spcAft>
                <a:spcPts val="1680"/>
              </a:spcAft>
            </a:pPr>
            <a:r>
              <a:rPr lang="ru" sz="2000">
                <a:solidFill>
                  <a:srgbClr val="0066FF"/>
                </a:solidFill>
                <a:latin typeface="Arial"/>
              </a:rPr>
              <a:t>- возвращаются лицу, представившему рецепт.</a:t>
            </a:r>
          </a:p>
          <a:p>
            <a:pPr marR="268800" algn="ctr"/>
            <a:r>
              <a:rPr lang="ru" sz="2000">
                <a:solidFill>
                  <a:srgbClr val="0066FF"/>
                </a:solidFill>
                <a:latin typeface="Arial"/>
              </a:rPr>
              <a:t>О фактах нарушения правил оформления рецептов информируют руководителя соответствующей МО.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8152"/>
            <a:ext cx="3401568" cy="10698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3056" y="387096"/>
            <a:ext cx="7754112" cy="3200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" sz="2400" b="1">
                <a:solidFill>
                  <a:srgbClr val="312F86"/>
                </a:solidFill>
                <a:latin typeface="Arial"/>
              </a:rPr>
              <a:t>Журнал учета неправильно выписанных рецептов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0384" y="999744"/>
            <a:ext cx="7784592" cy="2895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12700"/>
            <a:r>
              <a:rPr lang="ru" sz="2000" i="1">
                <a:solidFill>
                  <a:srgbClr val="0066FF"/>
                </a:solidFill>
                <a:latin typeface="Lucida Sans Unicode"/>
              </a:rPr>
              <a:t>форма журнала разрабатывается АО или ИП самостоятельно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7736" y="1600200"/>
          <a:ext cx="8796528" cy="2913888"/>
        </p:xfrm>
        <a:graphic>
          <a:graphicData uri="http://schemas.openxmlformats.org/drawingml/2006/table">
            <a:tbl>
              <a:tblPr/>
              <a:tblGrid>
                <a:gridCol w="54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5184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>
                          <a:latin typeface="Arial"/>
                        </a:rPr>
                        <a:t>N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п/п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Дата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200">
                          <a:latin typeface="Arial"/>
                        </a:rPr>
                        <a:t>Наименование</a:t>
                      </a:r>
                    </a:p>
                    <a:p>
                      <a:pPr indent="0" algn="ctr"/>
                      <a:r>
                        <a:rPr lang="ru" sz="1200">
                          <a:latin typeface="Arial"/>
                        </a:rPr>
                        <a:t>МО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Ф.И.О.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мед.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работника,</a:t>
                      </a:r>
                    </a:p>
                    <a:p>
                      <a:pPr indent="0"/>
                      <a:r>
                        <a:rPr lang="ru" sz="1400">
                          <a:latin typeface="Arial"/>
                        </a:rPr>
                        <a:t>выписавшего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рецепт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Содержание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рецепта</a:t>
                      </a:r>
                      <a:r>
                        <a:rPr lang="ru" sz="1400">
                          <a:solidFill>
                            <a:srgbClr val="CC00CC"/>
                          </a:solidFill>
                          <a:latin typeface="Arial"/>
                        </a:rPr>
                        <a:t>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Выявленные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нарушения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Принятые</a:t>
                      </a:r>
                    </a:p>
                    <a:p>
                      <a:pPr indent="0" algn="ctr"/>
                      <a:r>
                        <a:rPr lang="ru" sz="1400">
                          <a:latin typeface="Arial"/>
                        </a:rPr>
                        <a:t>меры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Ф.И.О. / подпись специалиста АО или ИП</a:t>
                      </a:r>
                      <a:r>
                        <a:rPr lang="ru" sz="1400">
                          <a:solidFill>
                            <a:srgbClr val="CC00CC"/>
                          </a:solidFill>
                          <a:latin typeface="Arial"/>
                        </a:rPr>
                        <a:t>*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0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4832" y="4971288"/>
            <a:ext cx="6595872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14368" indent="12700"/>
            <a:r>
              <a:rPr lang="ru" sz="2000">
                <a:latin typeface="Lucida Sans Unicode"/>
              </a:rPr>
              <a:t>сведения не предусмотрены Приказом МЗ № 403н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82056"/>
            <a:ext cx="4142232" cy="10759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8088" y="188976"/>
            <a:ext cx="7994904" cy="5913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3000"/>
              </a:lnSpc>
            </a:pPr>
            <a:r>
              <a:rPr lang="ru" sz="2200" b="1" dirty="0">
                <a:solidFill>
                  <a:srgbClr val="312F86"/>
                </a:solidFill>
                <a:latin typeface="Arial"/>
              </a:rPr>
              <a:t>Порядок хранения рецептов и порядок их последующего уничтожения</a:t>
            </a:r>
          </a:p>
          <a:p>
            <a:pPr marL="256100">
              <a:lnSpc>
                <a:spcPct val="93000"/>
              </a:lnSpc>
            </a:pPr>
            <a:r>
              <a:rPr lang="ru" sz="2200" b="1" dirty="0">
                <a:solidFill>
                  <a:srgbClr val="312F86"/>
                </a:solidFill>
                <a:latin typeface="Arial"/>
              </a:rPr>
              <a:t> </a:t>
            </a:r>
            <a:r>
              <a:rPr lang="ru" sz="2200" i="1" dirty="0">
                <a:solidFill>
                  <a:srgbClr val="312F86"/>
                </a:solidFill>
                <a:latin typeface="Arial"/>
              </a:rPr>
              <a:t>(разрабатывается АО самостоятельно)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1118616"/>
            <a:ext cx="8479536" cy="5041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78400">
              <a:spcAft>
                <a:spcPts val="700"/>
              </a:spcAft>
            </a:pPr>
            <a:r>
              <a:rPr lang="ru" sz="2000" b="1" dirty="0">
                <a:solidFill>
                  <a:srgbClr val="333399"/>
                </a:solidFill>
                <a:latin typeface="Arial"/>
              </a:rPr>
              <a:t>Порядок хранения: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ответственные за хранения рецептов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место хранения рецептов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в каком виде хранятся (</a:t>
            </a:r>
            <a:r>
              <a:rPr lang="ru" sz="2000" i="1" dirty="0">
                <a:latin typeface="Arial"/>
              </a:rPr>
              <a:t>сброшюрованном/ сброшюрованном и</a:t>
            </a:r>
          </a:p>
          <a:p>
            <a:pPr indent="304800"/>
            <a:r>
              <a:rPr lang="ru" sz="2000" i="1" dirty="0">
                <a:latin typeface="Arial"/>
              </a:rPr>
              <a:t>опечатанном; с оформлением в тома по годам/ по месяцам и годам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) - сроки хранения рецептов</a:t>
            </a:r>
          </a:p>
          <a:p>
            <a:pPr marL="878400">
              <a:spcAft>
                <a:spcPts val="700"/>
              </a:spcAft>
            </a:pPr>
            <a:r>
              <a:rPr lang="ru" sz="2000" b="1" dirty="0">
                <a:solidFill>
                  <a:srgbClr val="333399"/>
                </a:solidFill>
                <a:latin typeface="Arial"/>
              </a:rPr>
              <a:t>Порядок уничтожения: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состав комиссии по уничтожению рецептов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форма акта (актов) по уничтожению рецептов </a:t>
            </a:r>
            <a:r>
              <a:rPr lang="ru" sz="2000" i="1" dirty="0">
                <a:latin typeface="Arial"/>
              </a:rPr>
              <a:t>(разрабатывается</a:t>
            </a:r>
          </a:p>
          <a:p>
            <a:pPr indent="304800"/>
            <a:r>
              <a:rPr lang="ru" sz="2000" i="1" dirty="0">
                <a:latin typeface="Arial"/>
              </a:rPr>
              <a:t>самостоятельно)</a:t>
            </a:r>
          </a:p>
          <a:p>
            <a:pPr indent="304800"/>
            <a:r>
              <a:rPr lang="ru" sz="2000" dirty="0">
                <a:latin typeface="Arial"/>
              </a:rPr>
              <a:t>- </a:t>
            </a:r>
            <a:r>
              <a:rPr lang="ru" sz="2000" dirty="0">
                <a:solidFill>
                  <a:srgbClr val="0000CC"/>
                </a:solidFill>
                <a:latin typeface="Arial"/>
              </a:rPr>
              <a:t>периодичность уничтожения рецептов </a:t>
            </a:r>
            <a:r>
              <a:rPr lang="ru" sz="2000" i="1" dirty="0">
                <a:latin typeface="Arial"/>
              </a:rPr>
              <a:t>(1 р/год, 1р/месяц и т.д.)</a:t>
            </a:r>
          </a:p>
          <a:p>
            <a:pPr indent="304800"/>
            <a:r>
              <a:rPr lang="ru" sz="2000" dirty="0">
                <a:solidFill>
                  <a:srgbClr val="0000CC"/>
                </a:solidFill>
                <a:latin typeface="Arial"/>
              </a:rPr>
              <a:t>- способ уничтожения рецептов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5260848"/>
            <a:ext cx="8479536" cy="5760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04800"/>
            <a:r>
              <a:rPr lang="ru" i="1">
                <a:solidFill>
                  <a:srgbClr val="0000CC"/>
                </a:solidFill>
                <a:latin typeface="Arial"/>
              </a:rPr>
              <a:t>-</a:t>
            </a:r>
            <a:r>
              <a:rPr lang="ru" sz="2000">
                <a:solidFill>
                  <a:srgbClr val="0000CC"/>
                </a:solidFill>
                <a:latin typeface="Arial"/>
              </a:rPr>
              <a:t> срок хранения акта на уничтожение рецептов - 3 года (</a:t>
            </a:r>
            <a:r>
              <a:rPr lang="ru" b="1">
                <a:latin typeface="Arial"/>
              </a:rPr>
              <a:t>ст. 206 «</a:t>
            </a:r>
            <a:r>
              <a:rPr lang="ru">
                <a:latin typeface="Arial"/>
              </a:rPr>
              <a:t>Отчеты, акты об использовании, уничтожении бланков строгой отчетности» Перечня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5836920"/>
            <a:ext cx="8479536" cy="2773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хивных документов, с указанием сроков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456" y="6160008"/>
            <a:ext cx="6711696" cy="2499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">
                <a:latin typeface="Arial"/>
              </a:rPr>
              <a:t>хранения, утвержденных приказом Минкультуры от 25.08.2010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0" y="152400"/>
            <a:ext cx="4306824" cy="3139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400" b="1">
                <a:solidFill>
                  <a:srgbClr val="312F86"/>
                </a:solidFill>
                <a:latin typeface="Arial"/>
              </a:rPr>
              <a:t>Порядок хранения рецептов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57528" y="615696"/>
          <a:ext cx="9110472" cy="6242304"/>
        </p:xfrm>
        <a:graphic>
          <a:graphicData uri="http://schemas.openxmlformats.org/drawingml/2006/table">
            <a:tbl>
              <a:tblPr/>
              <a:tblGrid>
                <a:gridCol w="151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indent="88900">
                        <a:spcBef>
                          <a:spcPts val="1190"/>
                        </a:spcBef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Формы бланка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Место хранения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Arial"/>
                        </a:rPr>
                        <a:t>Нормативно-законодательный акт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Arial"/>
                        </a:rPr>
                        <a:t>Срок хранения рецепта в аптеке</a:t>
                      </a:r>
                    </a:p>
                    <a:p>
                      <a:pPr indent="0" algn="ctr"/>
                      <a:r>
                        <a:rPr lang="ru" sz="1200" b="1">
                          <a:solidFill>
                            <a:srgbClr val="000066"/>
                          </a:solidFill>
                          <a:latin typeface="Arial"/>
                        </a:rPr>
                        <a:t>(</a:t>
                      </a:r>
                      <a:r>
                        <a:rPr lang="ru" sz="1200">
                          <a:solidFill>
                            <a:srgbClr val="000066"/>
                          </a:solidFill>
                          <a:latin typeface="Arial"/>
                        </a:rPr>
                        <a:t>Приказ МЗ от 11.07.2017</a:t>
                      </a:r>
                    </a:p>
                    <a:p>
                      <a:pPr indent="0" algn="ctr"/>
                      <a:r>
                        <a:rPr lang="ru" sz="1200" b="1">
                          <a:solidFill>
                            <a:srgbClr val="000066"/>
                          </a:solidFill>
                          <a:latin typeface="Arial"/>
                        </a:rPr>
                        <a:t>№ 403н)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648">
                <a:tc>
                  <a:txBody>
                    <a:bodyPr/>
                    <a:lstStyle/>
                    <a:p>
                      <a:pPr indent="88900">
                        <a:spcBef>
                          <a:spcPts val="280"/>
                        </a:spcBef>
                      </a:pPr>
                      <a:r>
                        <a:rPr lang="en-US" sz="1600" b="1">
                          <a:latin typeface="Arial"/>
                        </a:rPr>
                        <a:t>N </a:t>
                      </a:r>
                      <a:r>
                        <a:rPr lang="ru" sz="1600" b="1">
                          <a:latin typeface="Arial"/>
                        </a:rPr>
                        <a:t>107-1/у-НП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Металлический шкаф (сейф) в технически укрепленном помещении, вместе с журналом регистрации операций, связанных с оборотом </a:t>
                      </a:r>
                      <a:r>
                        <a:rPr lang="ru" sz="1200">
                          <a:latin typeface="Arial"/>
                        </a:rPr>
                        <a:t>НС и ПВ</a:t>
                      </a:r>
                    </a:p>
                    <a:p>
                      <a:pPr indent="0" algn="ctr"/>
                      <a:r>
                        <a:rPr lang="ru" sz="1400">
                          <a:solidFill>
                            <a:srgbClr val="0066FF"/>
                          </a:solidFill>
                          <a:latin typeface="Arial"/>
                        </a:rPr>
                        <a:t>или</a:t>
                      </a:r>
                    </a:p>
                    <a:p>
                      <a:pPr indent="127000"/>
                      <a:r>
                        <a:rPr lang="ru" sz="1400">
                          <a:latin typeface="Arial"/>
                        </a:rPr>
                        <a:t>Архив юр. лица с возможностью представления их по требованию контролирующих органов.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200">
                          <a:latin typeface="Arial"/>
                        </a:rPr>
                        <a:t>Постановление Правительства РФ от 04.11.2006</a:t>
                      </a:r>
                    </a:p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№ 644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350"/>
                        </a:spcBef>
                      </a:pPr>
                      <a:r>
                        <a:rPr lang="ru" sz="1800">
                          <a:latin typeface="Arial"/>
                        </a:rPr>
                        <a:t>5 лет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696">
                <a:tc>
                  <a:txBody>
                    <a:bodyPr/>
                    <a:lstStyle/>
                    <a:p>
                      <a:pPr indent="88900"/>
                      <a:r>
                        <a:rPr lang="en-US" sz="1600" b="1">
                          <a:latin typeface="Arial"/>
                        </a:rPr>
                        <a:t>N </a:t>
                      </a:r>
                      <a:r>
                        <a:rPr lang="ru" sz="1600" b="1">
                          <a:latin typeface="Arial"/>
                        </a:rPr>
                        <a:t>148-1/у-88</a:t>
                      </a:r>
                    </a:p>
                    <a:p>
                      <a:pPr indent="88900"/>
                      <a:r>
                        <a:rPr lang="ru" sz="1600" b="1">
                          <a:solidFill>
                            <a:srgbClr val="0066FF"/>
                          </a:solidFill>
                          <a:latin typeface="Arial"/>
                        </a:rPr>
                        <a:t>выписаны:</a:t>
                      </a:r>
                    </a:p>
                    <a:p>
                      <a:pPr indent="88900">
                        <a:lnSpc>
                          <a:spcPct val="105000"/>
                        </a:lnSpc>
                      </a:pPr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наркотические ЛП </a:t>
                      </a:r>
                      <a:r>
                        <a:rPr lang="ru" sz="1200" b="1">
                          <a:solidFill>
                            <a:srgbClr val="0066FF"/>
                          </a:solidFill>
                          <a:latin typeface="Arial"/>
                        </a:rPr>
                        <a:t>списка </a:t>
                      </a:r>
                      <a:r>
                        <a:rPr lang="en-US" sz="1200" b="1">
                          <a:solidFill>
                            <a:srgbClr val="0066FF"/>
                          </a:solidFill>
                          <a:latin typeface="Arial"/>
                        </a:rPr>
                        <a:t>II </a:t>
                      </a:r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и психотропные ЛП</a:t>
                      </a:r>
                    </a:p>
                    <a:p>
                      <a:pPr indent="88900">
                        <a:lnSpc>
                          <a:spcPct val="105000"/>
                        </a:lnSpc>
                      </a:pPr>
                      <a:r>
                        <a:rPr lang="ru" sz="1200" b="1">
                          <a:solidFill>
                            <a:srgbClr val="0066FF"/>
                          </a:solidFill>
                          <a:latin typeface="Arial"/>
                        </a:rPr>
                        <a:t>списка </a:t>
                      </a:r>
                      <a:r>
                        <a:rPr lang="en-US" sz="1200" b="1">
                          <a:solidFill>
                            <a:srgbClr val="0066FF"/>
                          </a:solidFill>
                          <a:latin typeface="Arial"/>
                        </a:rPr>
                        <a:t>III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Металлический шкаф (сейф) в технически укрепленном помещении, вместе с журналом регистрации операций, связанных с оборотом </a:t>
                      </a:r>
                      <a:r>
                        <a:rPr lang="ru" sz="1200">
                          <a:latin typeface="Arial"/>
                        </a:rPr>
                        <a:t>НС и ПВ</a:t>
                      </a:r>
                    </a:p>
                    <a:p>
                      <a:pPr indent="0" algn="ctr"/>
                      <a:r>
                        <a:rPr lang="ru" sz="1400">
                          <a:solidFill>
                            <a:srgbClr val="0066FF"/>
                          </a:solidFill>
                          <a:latin typeface="Arial"/>
                        </a:rPr>
                        <a:t>или</a:t>
                      </a:r>
                    </a:p>
                    <a:p>
                      <a:pPr indent="127000"/>
                      <a:r>
                        <a:rPr lang="ru" sz="1400">
                          <a:latin typeface="Arial"/>
                        </a:rPr>
                        <a:t>Архив юр. лица с возможностью представления их по требованию контролирующих органов.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200">
                          <a:latin typeface="Arial"/>
                        </a:rPr>
                        <a:t>Постановление Правительства РФ от 04.11.2006</a:t>
                      </a:r>
                    </a:p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№ 644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>
                          <a:latin typeface="Arial"/>
                        </a:rPr>
                        <a:t>5 лет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784">
                <a:tc>
                  <a:txBody>
                    <a:bodyPr/>
                    <a:lstStyle/>
                    <a:p>
                      <a:pPr indent="88900"/>
                      <a:r>
                        <a:rPr lang="en-US" sz="1600" b="1">
                          <a:latin typeface="Arial"/>
                        </a:rPr>
                        <a:t>N </a:t>
                      </a:r>
                      <a:r>
                        <a:rPr lang="ru" sz="1600" b="1">
                          <a:latin typeface="Arial"/>
                        </a:rPr>
                        <a:t>148-1/у-88</a:t>
                      </a:r>
                    </a:p>
                    <a:p>
                      <a:pPr indent="88900"/>
                      <a:r>
                        <a:rPr lang="ru" sz="1600" b="1">
                          <a:solidFill>
                            <a:srgbClr val="0066FF"/>
                          </a:solidFill>
                          <a:latin typeface="Arial"/>
                        </a:rPr>
                        <a:t>выписаны:</a:t>
                      </a:r>
                    </a:p>
                    <a:p>
                      <a:pPr indent="88900"/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Остальные ЛП,</a:t>
                      </a:r>
                    </a:p>
                    <a:p>
                      <a:pPr indent="88900"/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подлежащие </a:t>
                      </a:r>
                      <a:r>
                        <a:rPr lang="ru" sz="1200" b="1">
                          <a:solidFill>
                            <a:srgbClr val="0066FF"/>
                          </a:solidFill>
                          <a:latin typeface="Arial"/>
                        </a:rPr>
                        <a:t>ПКУ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Металлический шкаф (сейф), вместе с журналом учета операций, связанных с обращением ЛП, подлежащих ПКУ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>
                          <a:latin typeface="Arial"/>
                        </a:rPr>
                        <a:t>Приказ МЗ от</a:t>
                      </a:r>
                    </a:p>
                    <a:p>
                      <a:pPr indent="0" algn="ctr"/>
                      <a:r>
                        <a:rPr lang="ru" sz="1200">
                          <a:latin typeface="Arial"/>
                        </a:rPr>
                        <a:t>17.06.2013</a:t>
                      </a:r>
                    </a:p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№ 378н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3 года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1016">
                <a:tc>
                  <a:txBody>
                    <a:bodyPr/>
                    <a:lstStyle/>
                    <a:p>
                      <a:pPr indent="88900"/>
                      <a:r>
                        <a:rPr lang="en-US" sz="1600" b="1">
                          <a:latin typeface="Arial"/>
                        </a:rPr>
                        <a:t>N </a:t>
                      </a:r>
                      <a:r>
                        <a:rPr lang="ru" sz="1600" b="1">
                          <a:latin typeface="Arial"/>
                        </a:rPr>
                        <a:t>148-1/у-88</a:t>
                      </a:r>
                    </a:p>
                    <a:p>
                      <a:pPr indent="88900"/>
                      <a:r>
                        <a:rPr lang="ru" sz="1600" b="1">
                          <a:solidFill>
                            <a:srgbClr val="0066FF"/>
                          </a:solidFill>
                          <a:latin typeface="Arial"/>
                        </a:rPr>
                        <a:t>выписаны:</a:t>
                      </a:r>
                    </a:p>
                    <a:p>
                      <a:pPr indent="88900"/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ЛП, обладающ.</a:t>
                      </a:r>
                    </a:p>
                    <a:p>
                      <a:pPr indent="88900"/>
                      <a:r>
                        <a:rPr lang="ru" sz="1200" b="1">
                          <a:solidFill>
                            <a:srgbClr val="0066FF"/>
                          </a:solidFill>
                          <a:latin typeface="Arial"/>
                        </a:rPr>
                        <a:t>анаболической активностью </a:t>
                      </a:r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(код </a:t>
                      </a:r>
                      <a:r>
                        <a:rPr lang="ru" sz="1200" b="1">
                          <a:solidFill>
                            <a:srgbClr val="0066FF"/>
                          </a:solidFill>
                          <a:latin typeface="Arial"/>
                        </a:rPr>
                        <a:t>А14А </a:t>
                      </a:r>
                      <a:r>
                        <a:rPr lang="ru" sz="1200">
                          <a:solidFill>
                            <a:srgbClr val="0066FF"/>
                          </a:solidFill>
                          <a:latin typeface="Arial"/>
                        </a:rPr>
                        <a:t>по АТХ)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ru" sz="1400">
                          <a:latin typeface="Arial"/>
                        </a:rPr>
                        <a:t>Определяется аптекой самостоятельно </a:t>
                      </a:r>
                      <a:r>
                        <a:rPr lang="ru" sz="1400" i="1">
                          <a:latin typeface="Arial"/>
                        </a:rPr>
                        <a:t>(необходимо обеспечить целостность и сохранность)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ru" sz="1800">
                          <a:latin typeface="Arial"/>
                        </a:rPr>
                        <a:t>3 года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2128" y="182880"/>
            <a:ext cx="4306824" cy="3139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2400" b="1">
                <a:solidFill>
                  <a:srgbClr val="312F86"/>
                </a:solidFill>
                <a:latin typeface="Arial"/>
              </a:rPr>
              <a:t>Порядок хранения рецептов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6046" y="855871"/>
          <a:ext cx="8975858" cy="2581810"/>
        </p:xfrm>
        <a:graphic>
          <a:graphicData uri="http://schemas.openxmlformats.org/drawingml/2006/table">
            <a:tbl>
              <a:tblPr/>
              <a:tblGrid>
                <a:gridCol w="141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1760"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Формы</a:t>
                      </a:r>
                    </a:p>
                    <a:p>
                      <a:pPr indent="0" algn="ctr">
                        <a:lnSpc>
                          <a:spcPct val="78000"/>
                        </a:lnSpc>
                      </a:pPr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бланка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Lucida Sans Unicode"/>
                        </a:rPr>
                        <a:t>Место хранения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Arial"/>
                        </a:rPr>
                        <a:t>Нормативно-законодательный акт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solidFill>
                            <a:srgbClr val="000066"/>
                          </a:solidFill>
                          <a:latin typeface="Arial"/>
                        </a:rPr>
                        <a:t>Срок хранения рецепта в аптеке</a:t>
                      </a:r>
                    </a:p>
                    <a:p>
                      <a:pPr indent="0" algn="ctr"/>
                      <a:r>
                        <a:rPr lang="ru" sz="1200" b="1">
                          <a:solidFill>
                            <a:srgbClr val="000066"/>
                          </a:solidFill>
                          <a:latin typeface="Arial"/>
                        </a:rPr>
                        <a:t>(</a:t>
                      </a:r>
                      <a:r>
                        <a:rPr lang="ru" sz="1200">
                          <a:solidFill>
                            <a:srgbClr val="000066"/>
                          </a:solidFill>
                          <a:latin typeface="Arial"/>
                        </a:rPr>
                        <a:t>Приказ МЗ от </a:t>
                      </a:r>
                      <a:r>
                        <a:rPr lang="en-US" sz="1200">
                          <a:solidFill>
                            <a:srgbClr val="000066"/>
                          </a:solidFill>
                          <a:latin typeface="Arial"/>
                        </a:rPr>
                        <a:t>11.07.2017</a:t>
                      </a:r>
                    </a:p>
                    <a:p>
                      <a:pPr indent="0" algn="ctr"/>
                      <a:r>
                        <a:rPr lang="en-US" sz="1200" b="1">
                          <a:solidFill>
                            <a:srgbClr val="000066"/>
                          </a:solidFill>
                          <a:latin typeface="Arial"/>
                        </a:rPr>
                        <a:t>№ </a:t>
                      </a:r>
                      <a:r>
                        <a:rPr lang="ru" sz="1200" b="1">
                          <a:solidFill>
                            <a:srgbClr val="000066"/>
                          </a:solidFill>
                          <a:latin typeface="Arial"/>
                        </a:rPr>
                        <a:t>403н)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28"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en-US" sz="1300" b="1">
                          <a:latin typeface="Arial"/>
                        </a:rPr>
                        <a:t>N </a:t>
                      </a:r>
                      <a:r>
                        <a:rPr lang="ru" sz="1300" b="1">
                          <a:latin typeface="Arial"/>
                        </a:rPr>
                        <a:t>148-1/у-04(л)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Определяется аптекой самостоятельно (</a:t>
                      </a:r>
                      <a:r>
                        <a:rPr lang="ru" sz="1400" i="1">
                          <a:latin typeface="Arial"/>
                        </a:rPr>
                        <a:t>необходимо обеспечить целостность и сохранность)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en-US" sz="1800">
                          <a:latin typeface="Arial"/>
                        </a:rPr>
                        <a:t>3 </a:t>
                      </a:r>
                      <a:r>
                        <a:rPr lang="ru" sz="1800">
                          <a:latin typeface="Arial"/>
                        </a:rPr>
                        <a:t>года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962"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en-US" sz="1800" b="1" dirty="0">
                          <a:latin typeface="Arial"/>
                        </a:rPr>
                        <a:t>N </a:t>
                      </a:r>
                      <a:r>
                        <a:rPr lang="ru" sz="1800" b="1" dirty="0">
                          <a:latin typeface="Arial"/>
                        </a:rPr>
                        <a:t>107-1/у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280"/>
                        </a:spcBef>
                      </a:pPr>
                      <a:r>
                        <a:rPr lang="ru" sz="1400" dirty="0">
                          <a:latin typeface="Arial"/>
                        </a:rPr>
                        <a:t>Определяется аптекой самостоятельно (</a:t>
                      </a:r>
                      <a:r>
                        <a:rPr lang="ru" sz="1400" i="1" dirty="0">
                          <a:latin typeface="Arial"/>
                        </a:rPr>
                        <a:t>необходимо обеспечить целостность и сохранность)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280"/>
                        </a:spcBef>
                      </a:pPr>
                      <a:r>
                        <a:rPr lang="en-US" sz="1800" dirty="0">
                          <a:latin typeface="Arial"/>
                        </a:rPr>
                        <a:t>3 </a:t>
                      </a:r>
                      <a:r>
                        <a:rPr lang="ru" sz="1800" dirty="0">
                          <a:latin typeface="Arial"/>
                        </a:rPr>
                        <a:t>месяца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35481" y="3660647"/>
            <a:ext cx="6012468" cy="272857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dirty="0">
              <a:latin typeface="Lucida Sans Unicode"/>
            </a:endParaRPr>
          </a:p>
          <a:p>
            <a:r>
              <a:rPr lang="ru" dirty="0">
                <a:latin typeface="Lucida Sans Unicode"/>
              </a:rPr>
              <a:t>ЛП, не подлежащие ПКУ: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5480" y="3796728"/>
            <a:ext cx="6172200" cy="306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9844" marR="229176" indent="-279400">
              <a:lnSpc>
                <a:spcPct val="80000"/>
              </a:lnSpc>
            </a:pPr>
            <a:r>
              <a:rPr lang="ru" dirty="0">
                <a:latin typeface="Lucida Sans Unicode"/>
              </a:rPr>
              <a:t>     - </a:t>
            </a:r>
          </a:p>
          <a:p>
            <a:pPr marL="239844" marR="229176" indent="-279400">
              <a:lnSpc>
                <a:spcPct val="80000"/>
              </a:lnSpc>
            </a:pPr>
            <a:endParaRPr lang="ru" dirty="0">
              <a:latin typeface="Lucida Sans Unicode"/>
            </a:endParaRPr>
          </a:p>
          <a:p>
            <a:pPr marL="239844" marR="229176" indent="-279400">
              <a:lnSpc>
                <a:spcPct val="80000"/>
              </a:lnSpc>
            </a:pPr>
            <a:r>
              <a:rPr lang="ru" dirty="0">
                <a:latin typeface="Lucida Sans Unicode"/>
              </a:rPr>
              <a:t>содержащие более 15% этилового спирта по объему (</a:t>
            </a:r>
            <a:r>
              <a:rPr lang="ru" dirty="0">
                <a:solidFill>
                  <a:srgbClr val="0066FF"/>
                </a:solidFill>
                <a:latin typeface="Arial"/>
              </a:rPr>
              <a:t>р-р кондилина, циклодинон капли</a:t>
            </a:r>
            <a:r>
              <a:rPr lang="ru" dirty="0">
                <a:latin typeface="Lucida Sans Unicode"/>
              </a:rPr>
              <a:t>)</a:t>
            </a:r>
          </a:p>
          <a:p>
            <a:pPr marL="239844" indent="-279400">
              <a:lnSpc>
                <a:spcPct val="92000"/>
              </a:lnSpc>
            </a:pPr>
            <a:r>
              <a:rPr lang="ru" dirty="0">
                <a:latin typeface="Lucida Sans Unicode"/>
              </a:rPr>
              <a:t>- антипсихотические ср-ва (код </a:t>
            </a:r>
            <a:r>
              <a:rPr lang="en-US" dirty="0">
                <a:latin typeface="Lucida Sans Unicode"/>
              </a:rPr>
              <a:t>N05A </a:t>
            </a:r>
            <a:r>
              <a:rPr lang="ru" dirty="0">
                <a:latin typeface="Lucida Sans Unicode"/>
              </a:rPr>
              <a:t>по АТХ: </a:t>
            </a:r>
            <a:r>
              <a:rPr lang="ru" dirty="0">
                <a:solidFill>
                  <a:srgbClr val="0066FF"/>
                </a:solidFill>
                <a:latin typeface="Arial"/>
              </a:rPr>
              <a:t>галоперидол,дроперидолазенапин, аминазин и т.д.</a:t>
            </a:r>
            <a:r>
              <a:rPr lang="ru" dirty="0">
                <a:latin typeface="Lucida Sans Unicode"/>
              </a:rPr>
              <a:t>),</a:t>
            </a:r>
          </a:p>
          <a:p>
            <a:pPr marL="239844" indent="-279400">
              <a:lnSpc>
                <a:spcPct val="81000"/>
              </a:lnSpc>
            </a:pPr>
            <a:r>
              <a:rPr lang="ru" dirty="0">
                <a:latin typeface="Lucida Sans Unicode"/>
              </a:rPr>
              <a:t>- анксиолитики (код </a:t>
            </a:r>
            <a:r>
              <a:rPr lang="en-US" dirty="0">
                <a:latin typeface="Lucida Sans Unicode"/>
              </a:rPr>
              <a:t>N05B </a:t>
            </a:r>
            <a:r>
              <a:rPr lang="ru" dirty="0">
                <a:latin typeface="Lucida Sans Unicode"/>
              </a:rPr>
              <a:t>по АТХ: </a:t>
            </a:r>
            <a:r>
              <a:rPr lang="ru" dirty="0">
                <a:solidFill>
                  <a:srgbClr val="0066FF"/>
                </a:solidFill>
                <a:latin typeface="Arial"/>
              </a:rPr>
              <a:t>фенибут,</a:t>
            </a:r>
          </a:p>
          <a:p>
            <a:pPr marL="239844">
              <a:lnSpc>
                <a:spcPct val="108000"/>
              </a:lnSpc>
            </a:pPr>
            <a:r>
              <a:rPr lang="ru" dirty="0">
                <a:solidFill>
                  <a:srgbClr val="0066FF"/>
                </a:solidFill>
                <a:latin typeface="Arial"/>
              </a:rPr>
              <a:t>феназепам, грандаксин и т.д.</a:t>
            </a:r>
            <a:r>
              <a:rPr lang="ru" dirty="0">
                <a:latin typeface="Lucida Sans Unicode"/>
              </a:rPr>
              <a:t>),</a:t>
            </a:r>
          </a:p>
          <a:p>
            <a:pPr marL="239844" indent="-279400">
              <a:lnSpc>
                <a:spcPct val="91000"/>
              </a:lnSpc>
            </a:pPr>
            <a:r>
              <a:rPr lang="ru" dirty="0">
                <a:latin typeface="Lucida Sans Unicode"/>
              </a:rPr>
              <a:t>-    снотворные и седативные ср-ва (код </a:t>
            </a:r>
            <a:r>
              <a:rPr lang="en-US" dirty="0">
                <a:latin typeface="Lucida Sans Unicode"/>
              </a:rPr>
              <a:t>N05C </a:t>
            </a:r>
            <a:r>
              <a:rPr lang="ru" dirty="0">
                <a:latin typeface="Lucida Sans Unicode"/>
              </a:rPr>
              <a:t>по АТХ: </a:t>
            </a:r>
            <a:r>
              <a:rPr lang="ru" dirty="0">
                <a:solidFill>
                  <a:srgbClr val="0066FF"/>
                </a:solidFill>
                <a:latin typeface="Arial"/>
              </a:rPr>
              <a:t>беллатаминал, дексдор, анданте</a:t>
            </a:r>
            <a:r>
              <a:rPr lang="ru" dirty="0">
                <a:latin typeface="Lucida Sans Unicode"/>
              </a:rPr>
              <a:t>),</a:t>
            </a:r>
          </a:p>
          <a:p>
            <a:pPr marL="239844" indent="-279400">
              <a:lnSpc>
                <a:spcPct val="91000"/>
              </a:lnSpc>
            </a:pPr>
            <a:r>
              <a:rPr lang="ru" dirty="0">
                <a:latin typeface="Lucida Sans Unicode"/>
              </a:rPr>
              <a:t>-    антидепрессанты (код </a:t>
            </a:r>
            <a:r>
              <a:rPr lang="en-US" dirty="0">
                <a:latin typeface="Lucida Sans Unicode"/>
              </a:rPr>
              <a:t>N06A </a:t>
            </a:r>
            <a:r>
              <a:rPr lang="ru" dirty="0">
                <a:latin typeface="Lucida Sans Unicode"/>
              </a:rPr>
              <a:t>по АТХ: </a:t>
            </a:r>
            <a:r>
              <a:rPr lang="ru" dirty="0">
                <a:solidFill>
                  <a:srgbClr val="0066FF"/>
                </a:solidFill>
                <a:latin typeface="Arial"/>
              </a:rPr>
              <a:t>вальдоксан, амитриптилин, азафен, прозак, опра и т</a:t>
            </a:r>
            <a:r>
              <a:rPr lang="ru" dirty="0">
                <a:solidFill>
                  <a:srgbClr val="004AB9"/>
                </a:solidFill>
                <a:latin typeface="Arial"/>
              </a:rPr>
              <a:t>.</a:t>
            </a:r>
            <a:r>
              <a:rPr lang="ru" dirty="0">
                <a:solidFill>
                  <a:srgbClr val="0066FF"/>
                </a:solidFill>
                <a:latin typeface="Arial"/>
              </a:rPr>
              <a:t>д</a:t>
            </a:r>
            <a:r>
              <a:rPr lang="ru" dirty="0">
                <a:latin typeface="Lucida Sans Unicode"/>
              </a:rPr>
              <a:t>.)</a:t>
            </a:r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D7182A53-96E5-45C5-B4E4-4F64922BFD0E}"/>
              </a:ext>
            </a:extLst>
          </p:cNvPr>
          <p:cNvSpPr/>
          <p:nvPr/>
        </p:nvSpPr>
        <p:spPr>
          <a:xfrm>
            <a:off x="2311079" y="3009418"/>
            <a:ext cx="243069" cy="8371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33D4F-77BF-4E03-8475-932B7A729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78166-8444-463F-BA31-F03B62C40CE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DBDEA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В ходе проведения мониторинга обращения недоброкачественных, фальсифицированных, контрафактных лекарственных средств, Территориальным органом Росздравнадзора по Липецкой области на основании протоколов ОГУ «Центр контроля качества и сертификации лекарственных средств», были вынесены решения о приостановлении реализации и об уничтожении партий недоброкачественных лекарственных препаратов по 3 наименованиям. </a:t>
            </a:r>
          </a:p>
          <a:p>
            <a:r>
              <a:rPr lang="ru-RU" dirty="0"/>
              <a:t>Две партии недоброкачественных лекарственных препаратов были изъяты из обращения и направлены поставщику, с целью последующего уничтожения. Одна партия возвращена поставщику для направления производителю, с целью переупаковки лекарственного препарата по согласованию с Федеральной службой по надзору в сфере здравоохранения.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79A63-34D1-4055-8404-B93DD5148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726"/>
            <a:ext cx="1324818" cy="15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83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10405</Words>
  <Application>Microsoft Office PowerPoint</Application>
  <PresentationFormat>Широкоэкранный</PresentationFormat>
  <Paragraphs>1249</Paragraphs>
  <Slides>87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7" baseType="lpstr">
      <vt:lpstr>Arial</vt:lpstr>
      <vt:lpstr>Arial Narrow</vt:lpstr>
      <vt:lpstr>Calibri</vt:lpstr>
      <vt:lpstr>Courier New</vt:lpstr>
      <vt:lpstr>Lucida Sans Unicode</vt:lpstr>
      <vt:lpstr>Segoe UI</vt:lpstr>
      <vt:lpstr>Times New Roman</vt:lpstr>
      <vt:lpstr>Verdana</vt:lpstr>
      <vt:lpstr>Wingdings</vt:lpstr>
      <vt:lpstr>Тема Office</vt:lpstr>
      <vt:lpstr>Презентация PowerPoint</vt:lpstr>
      <vt:lpstr>Проведенные контрольные мероприятия</vt:lpstr>
      <vt:lpstr>          Итоги деятельности</vt:lpstr>
      <vt:lpstr>Административное производство по результатам контрольных мероприятий</vt:lpstr>
      <vt:lpstr>Порядок аннулирования лицензии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при приёме медицинских изделий.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Тихонов</cp:lastModifiedBy>
  <cp:revision>508</cp:revision>
  <cp:lastPrinted>2018-11-14T14:39:49Z</cp:lastPrinted>
  <dcterms:created xsi:type="dcterms:W3CDTF">2017-08-22T16:05:04Z</dcterms:created>
  <dcterms:modified xsi:type="dcterms:W3CDTF">2019-05-15T14:26:47Z</dcterms:modified>
</cp:coreProperties>
</file>